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6"/>
  </p:notesMasterIdLst>
  <p:handoutMasterIdLst>
    <p:handoutMasterId r:id="rId27"/>
  </p:handoutMasterIdLst>
  <p:sldIdLst>
    <p:sldId id="300" r:id="rId2"/>
    <p:sldId id="365" r:id="rId3"/>
    <p:sldId id="436" r:id="rId4"/>
    <p:sldId id="438" r:id="rId5"/>
    <p:sldId id="542" r:id="rId6"/>
    <p:sldId id="460" r:id="rId7"/>
    <p:sldId id="462" r:id="rId8"/>
    <p:sldId id="531" r:id="rId9"/>
    <p:sldId id="465" r:id="rId10"/>
    <p:sldId id="469" r:id="rId11"/>
    <p:sldId id="470" r:id="rId12"/>
    <p:sldId id="533" r:id="rId13"/>
    <p:sldId id="490" r:id="rId14"/>
    <p:sldId id="481" r:id="rId15"/>
    <p:sldId id="480" r:id="rId16"/>
    <p:sldId id="479" r:id="rId17"/>
    <p:sldId id="540" r:id="rId18"/>
    <p:sldId id="486" r:id="rId19"/>
    <p:sldId id="488" r:id="rId20"/>
    <p:sldId id="544" r:id="rId21"/>
    <p:sldId id="547" r:id="rId22"/>
    <p:sldId id="548" r:id="rId23"/>
    <p:sldId id="546" r:id="rId24"/>
    <p:sldId id="538" r:id="rId25"/>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032">
          <p15:clr>
            <a:srgbClr val="A4A3A4"/>
          </p15:clr>
        </p15:guide>
        <p15:guide id="2" orient="horz" pos="768">
          <p15:clr>
            <a:srgbClr val="A4A3A4"/>
          </p15:clr>
        </p15:guide>
        <p15:guide id="3" pos="288">
          <p15:clr>
            <a:srgbClr val="A4A3A4"/>
          </p15:clr>
        </p15:guide>
        <p15:guide id="4" pos="5472">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E0C0A0"/>
    <a:srgbClr val="FFCC99"/>
    <a:srgbClr val="FFAAAA"/>
    <a:srgbClr val="002F57"/>
    <a:srgbClr val="AE61FB"/>
    <a:srgbClr val="A54DED"/>
    <a:srgbClr val="A568D2"/>
    <a:srgbClr val="86A8FE"/>
    <a:srgbClr val="8CA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8028" autoAdjust="0"/>
  </p:normalViewPr>
  <p:slideViewPr>
    <p:cSldViewPr snapToGrid="0">
      <p:cViewPr varScale="1">
        <p:scale>
          <a:sx n="77" d="100"/>
          <a:sy n="77" d="100"/>
        </p:scale>
        <p:origin x="1238" y="72"/>
      </p:cViewPr>
      <p:guideLst>
        <p:guide orient="horz" pos="4032"/>
        <p:guide orient="horz" pos="768"/>
        <p:guide pos="288"/>
        <p:guide pos="5472"/>
      </p:guideLst>
    </p:cSldViewPr>
  </p:slideViewPr>
  <p:outlineViewPr>
    <p:cViewPr>
      <p:scale>
        <a:sx n="33" d="100"/>
        <a:sy n="33" d="100"/>
      </p:scale>
      <p:origin x="0" y="-3984"/>
    </p:cViewPr>
  </p:outlineViewPr>
  <p:notesTextViewPr>
    <p:cViewPr>
      <p:scale>
        <a:sx n="100" d="100"/>
        <a:sy n="100" d="100"/>
      </p:scale>
      <p:origin x="0" y="0"/>
    </p:cViewPr>
  </p:notesTextViewPr>
  <p:sorterViewPr>
    <p:cViewPr varScale="1">
      <p:scale>
        <a:sx n="1" d="1"/>
        <a:sy n="1" d="1"/>
      </p:scale>
      <p:origin x="0" y="-1603"/>
    </p:cViewPr>
  </p:sorterViewPr>
  <p:notesViewPr>
    <p:cSldViewPr snapToGrid="0">
      <p:cViewPr varScale="1">
        <p:scale>
          <a:sx n="141" d="100"/>
          <a:sy n="141" d="100"/>
        </p:scale>
        <p:origin x="-342" y="-108"/>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772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46" tIns="45068" rIns="91746" bIns="45068"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32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0663849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233033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246071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72910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683370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284137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93795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0805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553870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2791229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99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069904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7952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99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434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676925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144436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87953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03201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200421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07225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49617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3359081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900" tIns="44450" rIns="88900" bIns="44450">
            <a:spAutoFit/>
          </a:bodyPr>
          <a:lstStyle>
            <a:lvl1pPr defTabSz="885825">
              <a:defRPr sz="2400">
                <a:solidFill>
                  <a:schemeClr val="tx1"/>
                </a:solidFill>
                <a:latin typeface="Times New Roman" charset="0"/>
              </a:defRPr>
            </a:lvl1pPr>
            <a:lvl2pPr marL="442913" defTabSz="885825">
              <a:defRPr sz="2400">
                <a:solidFill>
                  <a:schemeClr val="tx1"/>
                </a:solidFill>
                <a:latin typeface="Times New Roman" charset="0"/>
              </a:defRPr>
            </a:lvl2pPr>
            <a:lvl3pPr marL="885825" defTabSz="885825">
              <a:defRPr sz="2400">
                <a:solidFill>
                  <a:schemeClr val="tx1"/>
                </a:solidFill>
                <a:latin typeface="Times New Roman" charset="0"/>
              </a:defRPr>
            </a:lvl3pPr>
            <a:lvl4pPr marL="1327150" defTabSz="885825">
              <a:defRPr sz="2400">
                <a:solidFill>
                  <a:schemeClr val="tx1"/>
                </a:solidFill>
                <a:latin typeface="Times New Roman" charset="0"/>
              </a:defRPr>
            </a:lvl4pPr>
            <a:lvl5pPr marL="1770063" defTabSz="885825">
              <a:defRPr sz="2400">
                <a:solidFill>
                  <a:schemeClr val="tx1"/>
                </a:solidFill>
                <a:latin typeface="Times New Roman" charset="0"/>
              </a:defRPr>
            </a:lvl5pPr>
            <a:lvl6pPr marL="2227263" defTabSz="885825" eaLnBrk="0" fontAlgn="base" hangingPunct="0">
              <a:spcBef>
                <a:spcPct val="0"/>
              </a:spcBef>
              <a:spcAft>
                <a:spcPct val="0"/>
              </a:spcAft>
              <a:defRPr sz="2400">
                <a:solidFill>
                  <a:schemeClr val="tx1"/>
                </a:solidFill>
                <a:latin typeface="Times New Roman" charset="0"/>
              </a:defRPr>
            </a:lvl6pPr>
            <a:lvl7pPr marL="2684463" defTabSz="885825" eaLnBrk="0" fontAlgn="base" hangingPunct="0">
              <a:spcBef>
                <a:spcPct val="0"/>
              </a:spcBef>
              <a:spcAft>
                <a:spcPct val="0"/>
              </a:spcAft>
              <a:defRPr sz="2400">
                <a:solidFill>
                  <a:schemeClr val="tx1"/>
                </a:solidFill>
                <a:latin typeface="Times New Roman" charset="0"/>
              </a:defRPr>
            </a:lvl7pPr>
            <a:lvl8pPr marL="3141663" defTabSz="885825" eaLnBrk="0" fontAlgn="base" hangingPunct="0">
              <a:spcBef>
                <a:spcPct val="0"/>
              </a:spcBef>
              <a:spcAft>
                <a:spcPct val="0"/>
              </a:spcAft>
              <a:defRPr sz="2400">
                <a:solidFill>
                  <a:schemeClr val="tx1"/>
                </a:solidFill>
                <a:latin typeface="Times New Roman" charset="0"/>
              </a:defRPr>
            </a:lvl8pPr>
            <a:lvl9pPr marL="3598863" defTabSz="885825" eaLnBrk="0" fontAlgn="base" hangingPunct="0">
              <a:spcBef>
                <a:spcPct val="0"/>
              </a:spcBef>
              <a:spcAft>
                <a:spcPct val="0"/>
              </a:spcAft>
              <a:defRPr sz="2400">
                <a:solidFill>
                  <a:schemeClr val="tx1"/>
                </a:solidFill>
                <a:latin typeface="Times New Roman" charset="0"/>
              </a:defRPr>
            </a:lvl9pPr>
          </a:lstStyle>
          <a:p>
            <a:pPr>
              <a:defRPr/>
            </a:pPr>
            <a:r>
              <a:rPr lang="en-US" altLang="en-US" sz="1000" b="1">
                <a:solidFill>
                  <a:schemeClr val="bg1"/>
                </a:solidFill>
                <a:latin typeface="Arial" charset="0"/>
              </a:rPr>
              <a:t>U.S. Department of the Interior</a:t>
            </a:r>
          </a:p>
          <a:p>
            <a:pPr>
              <a:defRPr/>
            </a:pPr>
            <a:r>
              <a:rPr lang="en-US" altLang="en-US" sz="1000" b="1">
                <a:solidFill>
                  <a:schemeClr val="bg1"/>
                </a:solidFill>
                <a:latin typeface="Arial" charset="0"/>
              </a:rPr>
              <a:t>U.S. Geological Survey</a:t>
            </a:r>
          </a:p>
        </p:txBody>
      </p:sp>
      <p:pic>
        <p:nvPicPr>
          <p:cNvPr id="5" name="Picture 9" descr="D:\Vugraph Info\Vugraph Templates\Templates-NEW-NMP and Bureau\ident_4_onscreen_png.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2"/>
          <p:cNvSpPr>
            <a:spLocks noGrp="1" noChangeArrowheads="1"/>
          </p:cNvSpPr>
          <p:nvPr>
            <p:ph type="ctrTitle"/>
          </p:nvPr>
        </p:nvSpPr>
        <p:spPr>
          <a:xfrm>
            <a:off x="381000" y="2286000"/>
            <a:ext cx="8305800" cy="1143000"/>
          </a:xfrm>
        </p:spPr>
        <p:txBody>
          <a:bodyPr/>
          <a:lstStyle>
            <a:lvl1pPr>
              <a:defRPr sz="4400"/>
            </a:lvl1pPr>
          </a:lstStyle>
          <a:p>
            <a:pPr lvl="0"/>
            <a:r>
              <a:rPr lang="en-US" altLang="en-US" noProof="0"/>
              <a:t>Click to edit Master title style</a:t>
            </a:r>
          </a:p>
        </p:txBody>
      </p:sp>
      <p:sp>
        <p:nvSpPr>
          <p:cNvPr id="104451" name="Rectangle 3"/>
          <p:cNvSpPr>
            <a:spLocks noGrp="1" noChangeArrowheads="1"/>
          </p:cNvSpPr>
          <p:nvPr>
            <p:ph type="subTitle" idx="1"/>
          </p:nvPr>
        </p:nvSpPr>
        <p:spPr>
          <a:xfrm>
            <a:off x="381000" y="3886200"/>
            <a:ext cx="8305800" cy="1752600"/>
          </a:xfrm>
        </p:spPr>
        <p:txBody>
          <a:bodyPr/>
          <a:lstStyle>
            <a:lvl1pPr marL="0" indent="0">
              <a:buFont typeface="Wingdings"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3222097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976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701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11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38400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25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32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05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4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280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5099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1" descr="D:\Vugraph Info\Vugraph Templates\Templates-NEW-NMP and Bureau\ident-small_4_onscreen_png.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rtl="0" eaLnBrk="0" fontAlgn="base" hangingPunct="0">
        <a:spcBef>
          <a:spcPct val="0"/>
        </a:spcBef>
        <a:spcAft>
          <a:spcPct val="0"/>
        </a:spcAft>
        <a:defRPr sz="3600" b="1">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Arial" charset="0"/>
        </a:defRPr>
      </a:lvl2pPr>
      <a:lvl3pPr algn="l" rtl="0" eaLnBrk="0" fontAlgn="base" hangingPunct="0">
        <a:spcBef>
          <a:spcPct val="0"/>
        </a:spcBef>
        <a:spcAft>
          <a:spcPct val="0"/>
        </a:spcAft>
        <a:defRPr sz="3600" b="1">
          <a:solidFill>
            <a:srgbClr val="FFFF99"/>
          </a:solidFill>
          <a:latin typeface="Arial" charset="0"/>
        </a:defRPr>
      </a:lvl3pPr>
      <a:lvl4pPr algn="l" rtl="0" eaLnBrk="0" fontAlgn="base" hangingPunct="0">
        <a:spcBef>
          <a:spcPct val="0"/>
        </a:spcBef>
        <a:spcAft>
          <a:spcPct val="0"/>
        </a:spcAft>
        <a:defRPr sz="3600" b="1">
          <a:solidFill>
            <a:srgbClr val="FFFF99"/>
          </a:solidFill>
          <a:latin typeface="Arial" charset="0"/>
        </a:defRPr>
      </a:lvl4pPr>
      <a:lvl5pPr algn="l" rtl="0" eaLnBrk="0" fontAlgn="base" hangingPunct="0">
        <a:spcBef>
          <a:spcPct val="0"/>
        </a:spcBef>
        <a:spcAft>
          <a:spcPct val="0"/>
        </a:spcAft>
        <a:defRPr sz="3600" b="1">
          <a:solidFill>
            <a:srgbClr val="FFFF99"/>
          </a:solidFill>
          <a:latin typeface="Arial" charset="0"/>
        </a:defRPr>
      </a:lvl5pPr>
      <a:lvl6pPr marL="457200" algn="l" rtl="0" eaLnBrk="0" fontAlgn="base" hangingPunct="0">
        <a:spcBef>
          <a:spcPct val="0"/>
        </a:spcBef>
        <a:spcAft>
          <a:spcPct val="0"/>
        </a:spcAft>
        <a:defRPr sz="3600" b="1">
          <a:solidFill>
            <a:srgbClr val="FFFF99"/>
          </a:solidFill>
          <a:latin typeface="Arial" charset="0"/>
        </a:defRPr>
      </a:lvl6pPr>
      <a:lvl7pPr marL="914400" algn="l" rtl="0" eaLnBrk="0" fontAlgn="base" hangingPunct="0">
        <a:spcBef>
          <a:spcPct val="0"/>
        </a:spcBef>
        <a:spcAft>
          <a:spcPct val="0"/>
        </a:spcAft>
        <a:defRPr sz="3600" b="1">
          <a:solidFill>
            <a:srgbClr val="FFFF99"/>
          </a:solidFill>
          <a:latin typeface="Arial" charset="0"/>
        </a:defRPr>
      </a:lvl7pPr>
      <a:lvl8pPr marL="1371600" algn="l" rtl="0" eaLnBrk="0" fontAlgn="base" hangingPunct="0">
        <a:spcBef>
          <a:spcPct val="0"/>
        </a:spcBef>
        <a:spcAft>
          <a:spcPct val="0"/>
        </a:spcAft>
        <a:defRPr sz="3600" b="1">
          <a:solidFill>
            <a:srgbClr val="FFFF99"/>
          </a:solidFill>
          <a:latin typeface="Arial" charset="0"/>
        </a:defRPr>
      </a:lvl8pPr>
      <a:lvl9pPr marL="1828800" algn="l" rtl="0" eaLnBrk="0" fontAlgn="base" hangingPunct="0">
        <a:spcBef>
          <a:spcPct val="0"/>
        </a:spcBef>
        <a:spcAft>
          <a:spcPct val="0"/>
        </a:spcAft>
        <a:defRPr sz="3600" b="1">
          <a:solidFill>
            <a:srgbClr val="FFFF99"/>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4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p:nvPr>
        </p:nvSpPr>
        <p:spPr>
          <a:xfrm>
            <a:off x="381000" y="1168400"/>
            <a:ext cx="8305800" cy="3065463"/>
          </a:xfrm>
        </p:spPr>
        <p:txBody>
          <a:bodyPr/>
          <a:lstStyle/>
          <a:p>
            <a:r>
              <a:rPr lang="en-US" sz="4000" dirty="0"/>
              <a:t>Generalizing of Pollock’s particle-tracking method to unstructured MODFLOW 6 grids</a:t>
            </a:r>
            <a:endParaRPr lang="en-US" altLang="en-US" sz="4000" dirty="0"/>
          </a:p>
        </p:txBody>
      </p:sp>
      <p:sp>
        <p:nvSpPr>
          <p:cNvPr id="3075" name="Rectangle 1027"/>
          <p:cNvSpPr>
            <a:spLocks noGrp="1" noChangeArrowheads="1"/>
          </p:cNvSpPr>
          <p:nvPr>
            <p:ph type="subTitle" idx="1"/>
          </p:nvPr>
        </p:nvSpPr>
        <p:spPr>
          <a:xfrm>
            <a:off x="381000" y="4271963"/>
            <a:ext cx="8305800" cy="1752600"/>
          </a:xfrm>
        </p:spPr>
        <p:txBody>
          <a:bodyPr/>
          <a:lstStyle/>
          <a:p>
            <a:r>
              <a:rPr lang="en-US" sz="2000" dirty="0"/>
              <a:t>Introduction to Groundwater Modeling with MODFLOW 6</a:t>
            </a:r>
            <a:endParaRPr lang="en-US" altLang="en-US" sz="2000" dirty="0"/>
          </a:p>
          <a:p>
            <a:r>
              <a:rPr lang="en-US" altLang="en-US" sz="2000" dirty="0"/>
              <a:t>MODFLOW &amp; More, June 6,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Generalizing Pollock’s method</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Convex polygon</a:t>
            </a:r>
          </a:p>
          <a:p>
            <a:pPr>
              <a:spcBef>
                <a:spcPts val="1800"/>
              </a:spcBef>
              <a:defRPr/>
            </a:pPr>
            <a:r>
              <a:rPr lang="en-US" altLang="en-US" dirty="0"/>
              <a:t>Given edge normal velocities</a:t>
            </a:r>
          </a:p>
          <a:p>
            <a:pPr>
              <a:spcBef>
                <a:spcPts val="1800"/>
              </a:spcBef>
              <a:defRPr/>
            </a:pPr>
            <a:r>
              <a:rPr lang="en-US" altLang="en-US" dirty="0"/>
              <a:t>Define vertex velocities</a:t>
            </a:r>
          </a:p>
          <a:p>
            <a:pPr>
              <a:spcBef>
                <a:spcPts val="1800"/>
              </a:spcBef>
              <a:defRPr/>
            </a:pPr>
            <a:r>
              <a:rPr lang="en-US" altLang="en-US" dirty="0"/>
              <a:t>Triangulate</a:t>
            </a:r>
          </a:p>
          <a:p>
            <a:pPr>
              <a:spcBef>
                <a:spcPts val="1800"/>
              </a:spcBef>
              <a:defRPr/>
            </a:pPr>
            <a:r>
              <a:rPr lang="en-US" altLang="en-US" dirty="0"/>
              <a:t>Barycentric interpolation</a:t>
            </a:r>
          </a:p>
        </p:txBody>
      </p:sp>
      <p:grpSp>
        <p:nvGrpSpPr>
          <p:cNvPr id="27" name="Group 26">
            <a:extLst>
              <a:ext uri="{FF2B5EF4-FFF2-40B4-BE49-F238E27FC236}">
                <a16:creationId xmlns:a16="http://schemas.microsoft.com/office/drawing/2014/main" id="{092685DE-DF87-4501-9517-DBEC2F1CD2C4}"/>
              </a:ext>
            </a:extLst>
          </p:cNvPr>
          <p:cNvGrpSpPr/>
          <p:nvPr/>
        </p:nvGrpSpPr>
        <p:grpSpPr>
          <a:xfrm>
            <a:off x="4126498" y="1417199"/>
            <a:ext cx="4167840" cy="3670537"/>
            <a:chOff x="4126498" y="1417199"/>
            <a:chExt cx="4167840" cy="3670537"/>
          </a:xfrm>
        </p:grpSpPr>
        <p:grpSp>
          <p:nvGrpSpPr>
            <p:cNvPr id="4" name="Group 3">
              <a:extLst>
                <a:ext uri="{FF2B5EF4-FFF2-40B4-BE49-F238E27FC236}">
                  <a16:creationId xmlns:a16="http://schemas.microsoft.com/office/drawing/2014/main" id="{8A998AEB-C636-4A23-B26E-1A5E86F4BF0C}"/>
                </a:ext>
              </a:extLst>
            </p:cNvPr>
            <p:cNvGrpSpPr/>
            <p:nvPr/>
          </p:nvGrpSpPr>
          <p:grpSpPr>
            <a:xfrm>
              <a:off x="4893972" y="1417199"/>
              <a:ext cx="3400366" cy="3510662"/>
              <a:chOff x="4893972" y="1417199"/>
              <a:chExt cx="3400366" cy="3510662"/>
            </a:xfrm>
          </p:grpSpPr>
          <p:grpSp>
            <p:nvGrpSpPr>
              <p:cNvPr id="2" name="Group 1">
                <a:extLst>
                  <a:ext uri="{FF2B5EF4-FFF2-40B4-BE49-F238E27FC236}">
                    <a16:creationId xmlns:a16="http://schemas.microsoft.com/office/drawing/2014/main" id="{0B0C0818-E4CD-4C62-B53A-3A8645499E90}"/>
                  </a:ext>
                </a:extLst>
              </p:cNvPr>
              <p:cNvGrpSpPr/>
              <p:nvPr/>
            </p:nvGrpSpPr>
            <p:grpSpPr>
              <a:xfrm>
                <a:off x="4893972" y="1892430"/>
                <a:ext cx="3400366" cy="3035431"/>
                <a:chOff x="4893972" y="1892430"/>
                <a:chExt cx="3400366" cy="3035431"/>
              </a:xfrm>
            </p:grpSpPr>
            <p:sp>
              <p:nvSpPr>
                <p:cNvPr id="3" name="Pentagon 2">
                  <a:extLst>
                    <a:ext uri="{FF2B5EF4-FFF2-40B4-BE49-F238E27FC236}">
                      <a16:creationId xmlns:a16="http://schemas.microsoft.com/office/drawing/2014/main" id="{15290698-E059-4FE4-BDE8-388004AB7C44}"/>
                    </a:ext>
                  </a:extLst>
                </p:cNvPr>
                <p:cNvSpPr/>
                <p:nvPr/>
              </p:nvSpPr>
              <p:spPr bwMode="auto">
                <a:xfrm>
                  <a:off x="4893972" y="1892430"/>
                  <a:ext cx="3393649" cy="3035431"/>
                </a:xfrm>
                <a:prstGeom prst="pentagon">
                  <a:avLst/>
                </a:prstGeom>
                <a:solidFill>
                  <a:schemeClr val="bg1">
                    <a:lumMod val="75000"/>
                    <a:alpha val="25000"/>
                  </a:schemeClr>
                </a:solidFill>
                <a:ln w="28575" cap="flat" cmpd="sng" algn="ctr">
                  <a:solidFill>
                    <a:schemeClr val="tx1">
                      <a:alpha val="2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64" name="Straight Arrow Connector 63">
                  <a:extLst>
                    <a:ext uri="{FF2B5EF4-FFF2-40B4-BE49-F238E27FC236}">
                      <a16:creationId xmlns:a16="http://schemas.microsoft.com/office/drawing/2014/main" id="{CFC5AD60-B2AB-48C1-993F-6A7C1DA62350}"/>
                    </a:ext>
                  </a:extLst>
                </p:cNvPr>
                <p:cNvCxnSpPr>
                  <a:cxnSpLocks/>
                </p:cNvCxnSpPr>
                <p:nvPr/>
              </p:nvCxnSpPr>
              <p:spPr bwMode="auto">
                <a:xfrm flipH="1" flipV="1">
                  <a:off x="7929537" y="2380464"/>
                  <a:ext cx="364801" cy="695382"/>
                </a:xfrm>
                <a:prstGeom prst="straightConnector1">
                  <a:avLst/>
                </a:prstGeom>
                <a:solidFill>
                  <a:schemeClr val="accent1"/>
                </a:solidFill>
                <a:ln w="76200" cap="flat" cmpd="sng" algn="ctr">
                  <a:solidFill>
                    <a:schemeClr val="accent5">
                      <a:lumMod val="75000"/>
                      <a:alpha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 name="Straight Connector 6">
                <a:extLst>
                  <a:ext uri="{FF2B5EF4-FFF2-40B4-BE49-F238E27FC236}">
                    <a16:creationId xmlns:a16="http://schemas.microsoft.com/office/drawing/2014/main" id="{7615134E-5EE8-4A51-B269-9CA98A005A83}"/>
                  </a:ext>
                </a:extLst>
              </p:cNvPr>
              <p:cNvCxnSpPr>
                <a:stCxn id="3" idx="0"/>
                <a:endCxn id="3" idx="4"/>
              </p:cNvCxnSpPr>
              <p:nvPr/>
            </p:nvCxnSpPr>
            <p:spPr bwMode="auto">
              <a:xfrm>
                <a:off x="6590797" y="1892430"/>
                <a:ext cx="1048692" cy="3035423"/>
              </a:xfrm>
              <a:prstGeom prst="line">
                <a:avLst/>
              </a:prstGeom>
              <a:solidFill>
                <a:schemeClr val="accent1"/>
              </a:solidFill>
              <a:ln w="28575" cap="flat" cmpd="sng" algn="ctr">
                <a:solidFill>
                  <a:schemeClr val="tx1">
                    <a:alpha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BD9ECF0B-D4AE-40B4-AC13-DD3A875EB1BB}"/>
                  </a:ext>
                </a:extLst>
              </p:cNvPr>
              <p:cNvCxnSpPr>
                <a:stCxn id="3" idx="1"/>
                <a:endCxn id="3" idx="4"/>
              </p:cNvCxnSpPr>
              <p:nvPr/>
            </p:nvCxnSpPr>
            <p:spPr bwMode="auto">
              <a:xfrm>
                <a:off x="4893976" y="3051859"/>
                <a:ext cx="2745513" cy="1875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00ECD2D-379A-47EC-83BB-2306AF879EB1}"/>
                  </a:ext>
                </a:extLst>
              </p:cNvPr>
              <p:cNvCxnSpPr>
                <a:cxnSpLocks/>
              </p:cNvCxnSpPr>
              <p:nvPr/>
            </p:nvCxnSpPr>
            <p:spPr bwMode="auto">
              <a:xfrm flipH="1" flipV="1">
                <a:off x="6508601" y="1417199"/>
                <a:ext cx="97607" cy="509077"/>
              </a:xfrm>
              <a:prstGeom prst="straightConnector1">
                <a:avLst/>
              </a:prstGeom>
              <a:solidFill>
                <a:schemeClr val="accent1"/>
              </a:solidFill>
              <a:ln w="76200" cap="flat" cmpd="sng" algn="ctr">
                <a:solidFill>
                  <a:schemeClr val="accent5">
                    <a:lumMod val="75000"/>
                    <a:alpha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oup 25">
              <a:extLst>
                <a:ext uri="{FF2B5EF4-FFF2-40B4-BE49-F238E27FC236}">
                  <a16:creationId xmlns:a16="http://schemas.microsoft.com/office/drawing/2014/main" id="{5AE00DE5-EF04-4308-A109-329C5CA1B675}"/>
                </a:ext>
              </a:extLst>
            </p:cNvPr>
            <p:cNvGrpSpPr/>
            <p:nvPr/>
          </p:nvGrpSpPr>
          <p:grpSpPr>
            <a:xfrm>
              <a:off x="4126498" y="3027361"/>
              <a:ext cx="3515910" cy="2060375"/>
              <a:chOff x="4126498" y="3027361"/>
              <a:chExt cx="3515910" cy="2060375"/>
            </a:xfrm>
          </p:grpSpPr>
          <p:sp>
            <p:nvSpPr>
              <p:cNvPr id="31" name="Isosceles Triangle 30">
                <a:extLst>
                  <a:ext uri="{FF2B5EF4-FFF2-40B4-BE49-F238E27FC236}">
                    <a16:creationId xmlns:a16="http://schemas.microsoft.com/office/drawing/2014/main" id="{B3108B66-8B9A-4BC3-9D35-D50B709AB8EB}"/>
                  </a:ext>
                </a:extLst>
              </p:cNvPr>
              <p:cNvSpPr/>
              <p:nvPr/>
            </p:nvSpPr>
            <p:spPr bwMode="auto">
              <a:xfrm rot="12873433">
                <a:off x="4268465" y="3891235"/>
                <a:ext cx="3339598" cy="1196501"/>
              </a:xfrm>
              <a:prstGeom prst="triangle">
                <a:avLst>
                  <a:gd name="adj" fmla="val 51788"/>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D1A67265-4EC5-4AEE-8835-504DEA75DCA4}"/>
                  </a:ext>
                </a:extLst>
              </p:cNvPr>
              <p:cNvCxnSpPr>
                <a:cxnSpLocks/>
              </p:cNvCxnSpPr>
              <p:nvPr/>
            </p:nvCxnSpPr>
            <p:spPr bwMode="auto">
              <a:xfrm>
                <a:off x="5980776" y="3810998"/>
                <a:ext cx="346007" cy="1116855"/>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77AB58DC-A196-4E4F-853B-C70B202742DF}"/>
                  </a:ext>
                </a:extLst>
              </p:cNvPr>
              <p:cNvCxnSpPr>
                <a:cxnSpLocks/>
              </p:cNvCxnSpPr>
              <p:nvPr/>
            </p:nvCxnSpPr>
            <p:spPr bwMode="auto">
              <a:xfrm>
                <a:off x="5294445" y="4127546"/>
                <a:ext cx="1106355" cy="0"/>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6B210D4B-9D1F-479C-8ECD-C4EF5F8E5FDA}"/>
                  </a:ext>
                </a:extLst>
              </p:cNvPr>
              <p:cNvCxnSpPr>
                <a:cxnSpLocks/>
              </p:cNvCxnSpPr>
              <p:nvPr/>
            </p:nvCxnSpPr>
            <p:spPr bwMode="auto">
              <a:xfrm>
                <a:off x="5023124" y="3407540"/>
                <a:ext cx="2246306" cy="1512638"/>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a:extLst>
                  <a:ext uri="{FF2B5EF4-FFF2-40B4-BE49-F238E27FC236}">
                    <a16:creationId xmlns:a16="http://schemas.microsoft.com/office/drawing/2014/main" id="{119A52EC-E5F1-4630-983A-A6AC23641945}"/>
                  </a:ext>
                </a:extLst>
              </p:cNvPr>
              <p:cNvSpPr/>
              <p:nvPr/>
            </p:nvSpPr>
            <p:spPr bwMode="auto">
              <a:xfrm rot="20854903">
                <a:off x="5956114" y="3998812"/>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9" name="Straight Arrow Connector 28">
                <a:extLst>
                  <a:ext uri="{FF2B5EF4-FFF2-40B4-BE49-F238E27FC236}">
                    <a16:creationId xmlns:a16="http://schemas.microsoft.com/office/drawing/2014/main" id="{DFD9389D-94D3-466B-B627-3232E18A5793}"/>
                  </a:ext>
                </a:extLst>
              </p:cNvPr>
              <p:cNvCxnSpPr>
                <a:cxnSpLocks/>
              </p:cNvCxnSpPr>
              <p:nvPr/>
            </p:nvCxnSpPr>
            <p:spPr bwMode="auto">
              <a:xfrm flipH="1" flipV="1">
                <a:off x="5373717" y="3705928"/>
                <a:ext cx="700238" cy="394937"/>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E5174C53-6FD2-4F99-ADAB-383F32D37AE6}"/>
                  </a:ext>
                </a:extLst>
              </p:cNvPr>
              <p:cNvCxnSpPr>
                <a:cxnSpLocks/>
              </p:cNvCxnSpPr>
              <p:nvPr/>
            </p:nvCxnSpPr>
            <p:spPr bwMode="auto">
              <a:xfrm flipH="1" flipV="1">
                <a:off x="4126498" y="3027361"/>
                <a:ext cx="818386" cy="5616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9275A258-ADA4-459D-BA47-F360F221E277}"/>
                  </a:ext>
                </a:extLst>
              </p:cNvPr>
              <p:cNvCxnSpPr>
                <a:cxnSpLocks/>
              </p:cNvCxnSpPr>
              <p:nvPr/>
            </p:nvCxnSpPr>
            <p:spPr bwMode="auto">
              <a:xfrm flipH="1" flipV="1">
                <a:off x="7269430" y="4231540"/>
                <a:ext cx="372978" cy="688851"/>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A79B335A-039E-4C78-A633-C9FEB36A4A61}"/>
                  </a:ext>
                </a:extLst>
              </p:cNvPr>
              <p:cNvCxnSpPr>
                <a:cxnSpLocks/>
              </p:cNvCxnSpPr>
              <p:nvPr/>
            </p:nvCxnSpPr>
            <p:spPr bwMode="auto">
              <a:xfrm flipH="1" flipV="1">
                <a:off x="4572000" y="4239661"/>
                <a:ext cx="987309" cy="680517"/>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391966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Barycentric coordinates</a:t>
            </a:r>
          </a:p>
        </p:txBody>
      </p:sp>
      <p:grpSp>
        <p:nvGrpSpPr>
          <p:cNvPr id="26" name="Group 25">
            <a:extLst>
              <a:ext uri="{FF2B5EF4-FFF2-40B4-BE49-F238E27FC236}">
                <a16:creationId xmlns:a16="http://schemas.microsoft.com/office/drawing/2014/main" id="{5AE00DE5-EF04-4308-A109-329C5CA1B675}"/>
              </a:ext>
            </a:extLst>
          </p:cNvPr>
          <p:cNvGrpSpPr/>
          <p:nvPr/>
        </p:nvGrpSpPr>
        <p:grpSpPr>
          <a:xfrm>
            <a:off x="627736" y="2840234"/>
            <a:ext cx="3515910" cy="2060375"/>
            <a:chOff x="4126498" y="3027361"/>
            <a:chExt cx="3515910" cy="2060375"/>
          </a:xfrm>
        </p:grpSpPr>
        <p:sp>
          <p:nvSpPr>
            <p:cNvPr id="31" name="Isosceles Triangle 30">
              <a:extLst>
                <a:ext uri="{FF2B5EF4-FFF2-40B4-BE49-F238E27FC236}">
                  <a16:creationId xmlns:a16="http://schemas.microsoft.com/office/drawing/2014/main" id="{B3108B66-8B9A-4BC3-9D35-D50B709AB8EB}"/>
                </a:ext>
              </a:extLst>
            </p:cNvPr>
            <p:cNvSpPr/>
            <p:nvPr/>
          </p:nvSpPr>
          <p:spPr bwMode="auto">
            <a:xfrm rot="12873433">
              <a:off x="4268465" y="3891235"/>
              <a:ext cx="3339598" cy="1196501"/>
            </a:xfrm>
            <a:prstGeom prst="triangle">
              <a:avLst>
                <a:gd name="adj" fmla="val 51788"/>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D1A67265-4EC5-4AEE-8835-504DEA75DCA4}"/>
                </a:ext>
              </a:extLst>
            </p:cNvPr>
            <p:cNvCxnSpPr>
              <a:cxnSpLocks/>
            </p:cNvCxnSpPr>
            <p:nvPr/>
          </p:nvCxnSpPr>
          <p:spPr bwMode="auto">
            <a:xfrm>
              <a:off x="5980776" y="3810998"/>
              <a:ext cx="346007" cy="1116855"/>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6B210D4B-9D1F-479C-8ECD-C4EF5F8E5FDA}"/>
                </a:ext>
              </a:extLst>
            </p:cNvPr>
            <p:cNvCxnSpPr>
              <a:cxnSpLocks/>
            </p:cNvCxnSpPr>
            <p:nvPr/>
          </p:nvCxnSpPr>
          <p:spPr bwMode="auto">
            <a:xfrm>
              <a:off x="5023124" y="3407540"/>
              <a:ext cx="2246306" cy="1512638"/>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DFD9389D-94D3-466B-B627-3232E18A5793}"/>
                </a:ext>
              </a:extLst>
            </p:cNvPr>
            <p:cNvCxnSpPr>
              <a:cxnSpLocks/>
            </p:cNvCxnSpPr>
            <p:nvPr/>
          </p:nvCxnSpPr>
          <p:spPr bwMode="auto">
            <a:xfrm flipH="1" flipV="1">
              <a:off x="5373717" y="3705928"/>
              <a:ext cx="700238" cy="394937"/>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E5174C53-6FD2-4F99-ADAB-383F32D37AE6}"/>
                </a:ext>
              </a:extLst>
            </p:cNvPr>
            <p:cNvCxnSpPr>
              <a:cxnSpLocks/>
            </p:cNvCxnSpPr>
            <p:nvPr/>
          </p:nvCxnSpPr>
          <p:spPr bwMode="auto">
            <a:xfrm flipH="1" flipV="1">
              <a:off x="4126498" y="3027361"/>
              <a:ext cx="818386" cy="5616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9275A258-ADA4-459D-BA47-F360F221E277}"/>
                </a:ext>
              </a:extLst>
            </p:cNvPr>
            <p:cNvCxnSpPr>
              <a:cxnSpLocks/>
            </p:cNvCxnSpPr>
            <p:nvPr/>
          </p:nvCxnSpPr>
          <p:spPr bwMode="auto">
            <a:xfrm flipH="1" flipV="1">
              <a:off x="7269430" y="4231540"/>
              <a:ext cx="372978" cy="688851"/>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A79B335A-039E-4C78-A633-C9FEB36A4A61}"/>
                </a:ext>
              </a:extLst>
            </p:cNvPr>
            <p:cNvCxnSpPr>
              <a:cxnSpLocks/>
            </p:cNvCxnSpPr>
            <p:nvPr/>
          </p:nvCxnSpPr>
          <p:spPr bwMode="auto">
            <a:xfrm flipH="1" flipV="1">
              <a:off x="4572000" y="4239661"/>
              <a:ext cx="987309" cy="680517"/>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 name="Group 8">
            <a:extLst>
              <a:ext uri="{FF2B5EF4-FFF2-40B4-BE49-F238E27FC236}">
                <a16:creationId xmlns:a16="http://schemas.microsoft.com/office/drawing/2014/main" id="{5A04EAAB-B877-4FC0-9BDC-67C61FBE3D84}"/>
              </a:ext>
            </a:extLst>
          </p:cNvPr>
          <p:cNvGrpSpPr/>
          <p:nvPr/>
        </p:nvGrpSpPr>
        <p:grpSpPr>
          <a:xfrm>
            <a:off x="4816430" y="1583420"/>
            <a:ext cx="3580113" cy="4416829"/>
            <a:chOff x="4420508" y="1602206"/>
            <a:chExt cx="3580113" cy="4416829"/>
          </a:xfrm>
        </p:grpSpPr>
        <p:sp>
          <p:nvSpPr>
            <p:cNvPr id="39" name="Isosceles Triangle 38">
              <a:extLst>
                <a:ext uri="{FF2B5EF4-FFF2-40B4-BE49-F238E27FC236}">
                  <a16:creationId xmlns:a16="http://schemas.microsoft.com/office/drawing/2014/main" id="{7365A2D6-5F2F-4200-9B09-C45DB43101BB}"/>
                </a:ext>
              </a:extLst>
            </p:cNvPr>
            <p:cNvSpPr/>
            <p:nvPr/>
          </p:nvSpPr>
          <p:spPr bwMode="auto">
            <a:xfrm rot="13504294">
              <a:off x="4029791" y="3111102"/>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FAFC8CC5-0F4A-44C3-89DB-EDFB505F7B52}"/>
                </a:ext>
              </a:extLst>
            </p:cNvPr>
            <p:cNvCxnSpPr>
              <a:cxnSpLocks/>
            </p:cNvCxnSpPr>
            <p:nvPr/>
          </p:nvCxnSpPr>
          <p:spPr bwMode="auto">
            <a:xfrm flipH="1" flipV="1">
              <a:off x="4420508" y="3965679"/>
              <a:ext cx="847092" cy="797868"/>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4340F79-3302-4F40-9177-04DFEB7E782F}"/>
                </a:ext>
              </a:extLst>
            </p:cNvPr>
            <p:cNvCxnSpPr>
              <a:cxnSpLocks/>
            </p:cNvCxnSpPr>
            <p:nvPr/>
          </p:nvCxnSpPr>
          <p:spPr bwMode="auto">
            <a:xfrm flipH="1" flipV="1">
              <a:off x="7523382" y="3965679"/>
              <a:ext cx="477239" cy="78673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BDDB93DC-CB75-44E2-BF04-338E008BB026}"/>
                </a:ext>
              </a:extLst>
            </p:cNvPr>
            <p:cNvCxnSpPr>
              <a:cxnSpLocks/>
            </p:cNvCxnSpPr>
            <p:nvPr/>
          </p:nvCxnSpPr>
          <p:spPr bwMode="auto">
            <a:xfrm flipH="1" flipV="1">
              <a:off x="4420508" y="1602206"/>
              <a:ext cx="863078" cy="438894"/>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12CF01A3-BAA7-4D82-9002-C996A762E494}"/>
                </a:ext>
              </a:extLst>
            </p:cNvPr>
            <p:cNvCxnSpPr>
              <a:cxnSpLocks/>
            </p:cNvCxnSpPr>
            <p:nvPr/>
          </p:nvCxnSpPr>
          <p:spPr bwMode="auto">
            <a:xfrm>
              <a:off x="6346155" y="3110845"/>
              <a:ext cx="0" cy="1632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0A158025-68A8-4E2A-8AD5-E70137555CC3}"/>
                </a:ext>
              </a:extLst>
            </p:cNvPr>
            <p:cNvCxnSpPr>
              <a:cxnSpLocks/>
            </p:cNvCxnSpPr>
            <p:nvPr/>
          </p:nvCxnSpPr>
          <p:spPr bwMode="auto">
            <a:xfrm flipV="1">
              <a:off x="5278348" y="3396513"/>
              <a:ext cx="1366268" cy="4494"/>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FC817D6B-642F-4EB8-A6E6-31FCF0A54F49}"/>
                </a:ext>
              </a:extLst>
            </p:cNvPr>
            <p:cNvCxnSpPr>
              <a:cxnSpLocks/>
            </p:cNvCxnSpPr>
            <p:nvPr/>
          </p:nvCxnSpPr>
          <p:spPr bwMode="auto">
            <a:xfrm>
              <a:off x="5294393" y="2347906"/>
              <a:ext cx="2388452" cy="2389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F148BB83-6354-4A1D-8788-89CCDA72B719}"/>
                </a:ext>
              </a:extLst>
            </p:cNvPr>
            <p:cNvCxnSpPr>
              <a:cxnSpLocks/>
            </p:cNvCxnSpPr>
            <p:nvPr/>
          </p:nvCxnSpPr>
          <p:spPr bwMode="auto">
            <a:xfrm flipH="1" flipV="1">
              <a:off x="5656082" y="2809188"/>
              <a:ext cx="699516" cy="592236"/>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a:extLst>
                <a:ext uri="{FF2B5EF4-FFF2-40B4-BE49-F238E27FC236}">
                  <a16:creationId xmlns:a16="http://schemas.microsoft.com/office/drawing/2014/main" id="{57C65B3F-5942-4330-BCA2-9B0758B1406C}"/>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40" name="Rectangle 39">
            <a:extLst>
              <a:ext uri="{FF2B5EF4-FFF2-40B4-BE49-F238E27FC236}">
                <a16:creationId xmlns:a16="http://schemas.microsoft.com/office/drawing/2014/main" id="{8B113535-8BC9-4638-A01D-55AB98E40CB1}"/>
              </a:ext>
            </a:extLst>
          </p:cNvPr>
          <p:cNvSpPr/>
          <p:nvPr/>
        </p:nvSpPr>
        <p:spPr>
          <a:xfrm>
            <a:off x="1240634" y="5145434"/>
            <a:ext cx="3060453" cy="400110"/>
          </a:xfrm>
          <a:prstGeom prst="rect">
            <a:avLst/>
          </a:prstGeom>
        </p:spPr>
        <p:txBody>
          <a:bodyPr wrap="none">
            <a:spAutoFit/>
          </a:bodyPr>
          <a:lstStyle/>
          <a:p>
            <a:r>
              <a:rPr lang="en-US" sz="2000" b="1" dirty="0">
                <a:solidFill>
                  <a:schemeClr val="bg1"/>
                </a:solidFill>
              </a:rPr>
              <a:t>model coordinates (</a:t>
            </a:r>
            <a:r>
              <a:rPr lang="en-US" sz="2000" b="1" dirty="0" err="1">
                <a:solidFill>
                  <a:schemeClr val="bg1"/>
                </a:solidFill>
              </a:rPr>
              <a:t>x,y</a:t>
            </a:r>
            <a:r>
              <a:rPr lang="en-US" sz="2000" b="1" dirty="0">
                <a:solidFill>
                  <a:schemeClr val="bg1"/>
                </a:solidFill>
              </a:rPr>
              <a:t>)</a:t>
            </a:r>
          </a:p>
        </p:txBody>
      </p:sp>
      <p:sp>
        <p:nvSpPr>
          <p:cNvPr id="41" name="Rectangle 40">
            <a:extLst>
              <a:ext uri="{FF2B5EF4-FFF2-40B4-BE49-F238E27FC236}">
                <a16:creationId xmlns:a16="http://schemas.microsoft.com/office/drawing/2014/main" id="{7F39FF6D-4F97-4F6E-BB30-C94510772114}"/>
              </a:ext>
            </a:extLst>
          </p:cNvPr>
          <p:cNvSpPr/>
          <p:nvPr/>
        </p:nvSpPr>
        <p:spPr>
          <a:xfrm>
            <a:off x="5126049" y="5147002"/>
            <a:ext cx="3736920" cy="400110"/>
          </a:xfrm>
          <a:prstGeom prst="rect">
            <a:avLst/>
          </a:prstGeom>
        </p:spPr>
        <p:txBody>
          <a:bodyPr wrap="none">
            <a:spAutoFit/>
          </a:bodyPr>
          <a:lstStyle/>
          <a:p>
            <a:r>
              <a:rPr lang="en-US" sz="2000" b="1" dirty="0">
                <a:solidFill>
                  <a:schemeClr val="bg1"/>
                </a:solidFill>
              </a:rPr>
              <a:t>barycentric coordinates (</a:t>
            </a:r>
            <a:r>
              <a:rPr lang="en-US" sz="2000" b="1" dirty="0">
                <a:solidFill>
                  <a:schemeClr val="bg1"/>
                </a:solidFill>
                <a:sym typeface="Symbol" panose="05050102010706020507" pitchFamily="18" charset="2"/>
              </a:rPr>
              <a:t></a:t>
            </a:r>
            <a:r>
              <a:rPr lang="en-US" sz="2000" b="1" dirty="0">
                <a:solidFill>
                  <a:schemeClr val="bg1"/>
                </a:solidFill>
              </a:rPr>
              <a:t>,</a:t>
            </a:r>
            <a:r>
              <a:rPr lang="en-US" sz="2000" b="1" dirty="0">
                <a:solidFill>
                  <a:schemeClr val="bg1"/>
                </a:solidFill>
                <a:sym typeface="Symbol" panose="05050102010706020507" pitchFamily="18" charset="2"/>
              </a:rPr>
              <a:t></a:t>
            </a:r>
            <a:r>
              <a:rPr lang="en-US" sz="2000" b="1" dirty="0">
                <a:solidFill>
                  <a:schemeClr val="bg1"/>
                </a:solidFill>
              </a:rPr>
              <a:t>)</a:t>
            </a:r>
          </a:p>
        </p:txBody>
      </p:sp>
      <p:sp>
        <p:nvSpPr>
          <p:cNvPr id="10" name="Rectangle 9">
            <a:extLst>
              <a:ext uri="{FF2B5EF4-FFF2-40B4-BE49-F238E27FC236}">
                <a16:creationId xmlns:a16="http://schemas.microsoft.com/office/drawing/2014/main" id="{4B6BCB2A-0551-4240-BD19-D291BA68F97A}"/>
              </a:ext>
            </a:extLst>
          </p:cNvPr>
          <p:cNvSpPr/>
          <p:nvPr/>
        </p:nvSpPr>
        <p:spPr>
          <a:xfrm>
            <a:off x="5374392" y="4718262"/>
            <a:ext cx="638316" cy="400110"/>
          </a:xfrm>
          <a:prstGeom prst="rect">
            <a:avLst/>
          </a:prstGeom>
        </p:spPr>
        <p:txBody>
          <a:bodyPr wrap="none">
            <a:spAutoFit/>
          </a:bodyPr>
          <a:lstStyle/>
          <a:p>
            <a:r>
              <a:rPr lang="en-US" sz="2000" b="1" dirty="0">
                <a:solidFill>
                  <a:srgbClr val="FFFF99"/>
                </a:solidFill>
                <a:sym typeface="Symbol" panose="05050102010706020507" pitchFamily="18" charset="2"/>
              </a:rPr>
              <a:t>=0</a:t>
            </a:r>
            <a:endParaRPr lang="en-US" sz="2000" dirty="0">
              <a:solidFill>
                <a:srgbClr val="FFFF99"/>
              </a:solidFill>
            </a:endParaRPr>
          </a:p>
        </p:txBody>
      </p:sp>
      <p:sp>
        <p:nvSpPr>
          <p:cNvPr id="42" name="Rectangle 41">
            <a:extLst>
              <a:ext uri="{FF2B5EF4-FFF2-40B4-BE49-F238E27FC236}">
                <a16:creationId xmlns:a16="http://schemas.microsoft.com/office/drawing/2014/main" id="{F46E9124-B2AD-4049-B7BA-60B921563E6C}"/>
              </a:ext>
            </a:extLst>
          </p:cNvPr>
          <p:cNvSpPr/>
          <p:nvPr/>
        </p:nvSpPr>
        <p:spPr>
          <a:xfrm>
            <a:off x="8063257" y="4713209"/>
            <a:ext cx="638316" cy="400110"/>
          </a:xfrm>
          <a:prstGeom prst="rect">
            <a:avLst/>
          </a:prstGeom>
        </p:spPr>
        <p:txBody>
          <a:bodyPr wrap="none">
            <a:spAutoFit/>
          </a:bodyPr>
          <a:lstStyle/>
          <a:p>
            <a:r>
              <a:rPr lang="en-US" sz="2000" b="1" dirty="0">
                <a:solidFill>
                  <a:srgbClr val="FFFF99"/>
                </a:solidFill>
                <a:sym typeface="Symbol" panose="05050102010706020507" pitchFamily="18" charset="2"/>
              </a:rPr>
              <a:t>=1</a:t>
            </a:r>
            <a:endParaRPr lang="en-US" sz="2000" dirty="0">
              <a:solidFill>
                <a:srgbClr val="FFFF99"/>
              </a:solidFill>
            </a:endParaRPr>
          </a:p>
        </p:txBody>
      </p:sp>
      <p:sp>
        <p:nvSpPr>
          <p:cNvPr id="43" name="Rectangle 42">
            <a:extLst>
              <a:ext uri="{FF2B5EF4-FFF2-40B4-BE49-F238E27FC236}">
                <a16:creationId xmlns:a16="http://schemas.microsoft.com/office/drawing/2014/main" id="{636098A0-D75C-4F26-A00E-B1078B836FC6}"/>
              </a:ext>
            </a:extLst>
          </p:cNvPr>
          <p:cNvSpPr/>
          <p:nvPr/>
        </p:nvSpPr>
        <p:spPr>
          <a:xfrm>
            <a:off x="4930594" y="4524146"/>
            <a:ext cx="617477" cy="400110"/>
          </a:xfrm>
          <a:prstGeom prst="rect">
            <a:avLst/>
          </a:prstGeom>
        </p:spPr>
        <p:txBody>
          <a:bodyPr wrap="none">
            <a:spAutoFit/>
          </a:bodyPr>
          <a:lstStyle/>
          <a:p>
            <a:r>
              <a:rPr lang="en-US" sz="2000" b="1" dirty="0">
                <a:solidFill>
                  <a:srgbClr val="FFFF99"/>
                </a:solidFill>
                <a:sym typeface="Symbol" panose="05050102010706020507" pitchFamily="18" charset="2"/>
              </a:rPr>
              <a:t>=0</a:t>
            </a:r>
            <a:endParaRPr lang="en-US" sz="2000" dirty="0">
              <a:solidFill>
                <a:srgbClr val="FFFF99"/>
              </a:solidFill>
            </a:endParaRPr>
          </a:p>
        </p:txBody>
      </p:sp>
      <p:sp>
        <p:nvSpPr>
          <p:cNvPr id="44" name="Rectangle 43">
            <a:extLst>
              <a:ext uri="{FF2B5EF4-FFF2-40B4-BE49-F238E27FC236}">
                <a16:creationId xmlns:a16="http://schemas.microsoft.com/office/drawing/2014/main" id="{32F771E5-29CC-409E-9821-1A8270DF9A7D}"/>
              </a:ext>
            </a:extLst>
          </p:cNvPr>
          <p:cNvSpPr/>
          <p:nvPr/>
        </p:nvSpPr>
        <p:spPr>
          <a:xfrm>
            <a:off x="4932799" y="1864958"/>
            <a:ext cx="617477" cy="400110"/>
          </a:xfrm>
          <a:prstGeom prst="rect">
            <a:avLst/>
          </a:prstGeom>
        </p:spPr>
        <p:txBody>
          <a:bodyPr wrap="none">
            <a:spAutoFit/>
          </a:bodyPr>
          <a:lstStyle/>
          <a:p>
            <a:r>
              <a:rPr lang="en-US" sz="2000" b="1" dirty="0">
                <a:solidFill>
                  <a:srgbClr val="FFFF99"/>
                </a:solidFill>
                <a:sym typeface="Symbol" panose="05050102010706020507" pitchFamily="18" charset="2"/>
              </a:rPr>
              <a:t>=1</a:t>
            </a:r>
            <a:endParaRPr lang="en-US" sz="2000" dirty="0">
              <a:solidFill>
                <a:srgbClr val="FFFF99"/>
              </a:solidFill>
            </a:endParaRPr>
          </a:p>
        </p:txBody>
      </p:sp>
      <p:grpSp>
        <p:nvGrpSpPr>
          <p:cNvPr id="20" name="Group 19">
            <a:extLst>
              <a:ext uri="{FF2B5EF4-FFF2-40B4-BE49-F238E27FC236}">
                <a16:creationId xmlns:a16="http://schemas.microsoft.com/office/drawing/2014/main" id="{EF0A2593-705B-4A79-BA34-16113DFB99DD}"/>
              </a:ext>
            </a:extLst>
          </p:cNvPr>
          <p:cNvGrpSpPr/>
          <p:nvPr/>
        </p:nvGrpSpPr>
        <p:grpSpPr>
          <a:xfrm>
            <a:off x="2360030" y="2322881"/>
            <a:ext cx="964269" cy="1046040"/>
            <a:chOff x="2378884" y="2200330"/>
            <a:chExt cx="964269" cy="1046040"/>
          </a:xfrm>
        </p:grpSpPr>
        <p:cxnSp>
          <p:nvCxnSpPr>
            <p:cNvPr id="12" name="Straight Arrow Connector 11">
              <a:extLst>
                <a:ext uri="{FF2B5EF4-FFF2-40B4-BE49-F238E27FC236}">
                  <a16:creationId xmlns:a16="http://schemas.microsoft.com/office/drawing/2014/main" id="{1F7147BC-D7A7-4C84-8D41-9ECAFD00A638}"/>
                </a:ext>
              </a:extLst>
            </p:cNvPr>
            <p:cNvCxnSpPr/>
            <p:nvPr/>
          </p:nvCxnSpPr>
          <p:spPr bwMode="auto">
            <a:xfrm>
              <a:off x="2505663" y="3090475"/>
              <a:ext cx="595440" cy="0"/>
            </a:xfrm>
            <a:prstGeom prst="straightConnector1">
              <a:avLst/>
            </a:prstGeom>
            <a:solidFill>
              <a:schemeClr val="accent1"/>
            </a:solidFill>
            <a:ln w="28575" cap="flat" cmpd="sng" algn="ctr">
              <a:solidFill>
                <a:srgbClr val="FFFF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6A69D9B2-240A-4B63-82BD-C76DF50967F0}"/>
                </a:ext>
              </a:extLst>
            </p:cNvPr>
            <p:cNvCxnSpPr>
              <a:cxnSpLocks/>
            </p:cNvCxnSpPr>
            <p:nvPr/>
          </p:nvCxnSpPr>
          <p:spPr bwMode="auto">
            <a:xfrm rot="16200000">
              <a:off x="2217370" y="2803784"/>
              <a:ext cx="595440" cy="0"/>
            </a:xfrm>
            <a:prstGeom prst="straightConnector1">
              <a:avLst/>
            </a:prstGeom>
            <a:solidFill>
              <a:schemeClr val="accent1"/>
            </a:solidFill>
            <a:ln w="28575" cap="flat" cmpd="sng" algn="ctr">
              <a:solidFill>
                <a:srgbClr val="FFFF99"/>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a:extLst>
                <a:ext uri="{FF2B5EF4-FFF2-40B4-BE49-F238E27FC236}">
                  <a16:creationId xmlns:a16="http://schemas.microsoft.com/office/drawing/2014/main" id="{8E70765C-6DB0-45B3-85B0-3B4B273E8FD0}"/>
                </a:ext>
              </a:extLst>
            </p:cNvPr>
            <p:cNvSpPr/>
            <p:nvPr/>
          </p:nvSpPr>
          <p:spPr>
            <a:xfrm>
              <a:off x="3044673" y="2907816"/>
              <a:ext cx="298480" cy="338554"/>
            </a:xfrm>
            <a:prstGeom prst="rect">
              <a:avLst/>
            </a:prstGeom>
          </p:spPr>
          <p:txBody>
            <a:bodyPr wrap="none">
              <a:spAutoFit/>
            </a:bodyPr>
            <a:lstStyle/>
            <a:p>
              <a:r>
                <a:rPr lang="en-US" sz="1600" b="1" dirty="0">
                  <a:solidFill>
                    <a:srgbClr val="FFFF99"/>
                  </a:solidFill>
                </a:rPr>
                <a:t>x</a:t>
              </a:r>
              <a:endParaRPr lang="en-US" sz="1600" dirty="0">
                <a:solidFill>
                  <a:srgbClr val="FFFF99"/>
                </a:solidFill>
              </a:endParaRPr>
            </a:p>
          </p:txBody>
        </p:sp>
        <p:sp>
          <p:nvSpPr>
            <p:cNvPr id="46" name="Rectangle 45">
              <a:extLst>
                <a:ext uri="{FF2B5EF4-FFF2-40B4-BE49-F238E27FC236}">
                  <a16:creationId xmlns:a16="http://schemas.microsoft.com/office/drawing/2014/main" id="{DCCF7BE8-6582-43F4-A4D2-AE60B3BCE7A5}"/>
                </a:ext>
              </a:extLst>
            </p:cNvPr>
            <p:cNvSpPr/>
            <p:nvPr/>
          </p:nvSpPr>
          <p:spPr>
            <a:xfrm>
              <a:off x="2378884" y="2200330"/>
              <a:ext cx="298480" cy="338554"/>
            </a:xfrm>
            <a:prstGeom prst="rect">
              <a:avLst/>
            </a:prstGeom>
          </p:spPr>
          <p:txBody>
            <a:bodyPr wrap="none">
              <a:spAutoFit/>
            </a:bodyPr>
            <a:lstStyle/>
            <a:p>
              <a:r>
                <a:rPr lang="en-US" sz="1600" b="1" dirty="0">
                  <a:solidFill>
                    <a:srgbClr val="FFFF99"/>
                  </a:solidFill>
                </a:rPr>
                <a:t>y</a:t>
              </a:r>
              <a:endParaRPr lang="en-US" sz="1600" dirty="0">
                <a:solidFill>
                  <a:srgbClr val="FFFF99"/>
                </a:solidFill>
              </a:endParaRPr>
            </a:p>
          </p:txBody>
        </p:sp>
      </p:grpSp>
      <p:grpSp>
        <p:nvGrpSpPr>
          <p:cNvPr id="19" name="Group 18">
            <a:extLst>
              <a:ext uri="{FF2B5EF4-FFF2-40B4-BE49-F238E27FC236}">
                <a16:creationId xmlns:a16="http://schemas.microsoft.com/office/drawing/2014/main" id="{B22D4A19-A021-4706-B0B3-EC5099EF8A96}"/>
              </a:ext>
            </a:extLst>
          </p:cNvPr>
          <p:cNvGrpSpPr/>
          <p:nvPr/>
        </p:nvGrpSpPr>
        <p:grpSpPr>
          <a:xfrm>
            <a:off x="3848351" y="2907816"/>
            <a:ext cx="1227407" cy="622413"/>
            <a:chOff x="3754081" y="2907816"/>
            <a:chExt cx="1227407" cy="622413"/>
          </a:xfrm>
        </p:grpSpPr>
        <p:sp>
          <p:nvSpPr>
            <p:cNvPr id="16" name="Arrow: Right 15">
              <a:extLst>
                <a:ext uri="{FF2B5EF4-FFF2-40B4-BE49-F238E27FC236}">
                  <a16:creationId xmlns:a16="http://schemas.microsoft.com/office/drawing/2014/main" id="{C3C9DA36-0A20-4A5F-8386-823C7E73F196}"/>
                </a:ext>
              </a:extLst>
            </p:cNvPr>
            <p:cNvSpPr/>
            <p:nvPr/>
          </p:nvSpPr>
          <p:spPr bwMode="auto">
            <a:xfrm>
              <a:off x="3793885" y="2907816"/>
              <a:ext cx="1159527" cy="622413"/>
            </a:xfrm>
            <a:prstGeom prst="rightArrow">
              <a:avLst/>
            </a:prstGeom>
            <a:noFill/>
            <a:ln w="53975" cap="flat" cmpd="sng" algn="ctr">
              <a:solidFill>
                <a:srgbClr val="FFFF99"/>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47" name="Rectangle 46">
              <a:extLst>
                <a:ext uri="{FF2B5EF4-FFF2-40B4-BE49-F238E27FC236}">
                  <a16:creationId xmlns:a16="http://schemas.microsoft.com/office/drawing/2014/main" id="{CFD7E0B9-D83D-4C61-A3BC-2661C821F656}"/>
                </a:ext>
              </a:extLst>
            </p:cNvPr>
            <p:cNvSpPr/>
            <p:nvPr/>
          </p:nvSpPr>
          <p:spPr>
            <a:xfrm>
              <a:off x="3754081" y="3041187"/>
              <a:ext cx="1227407" cy="338554"/>
            </a:xfrm>
            <a:prstGeom prst="rect">
              <a:avLst/>
            </a:prstGeom>
          </p:spPr>
          <p:txBody>
            <a:bodyPr wrap="square">
              <a:spAutoFit/>
            </a:bodyPr>
            <a:lstStyle/>
            <a:p>
              <a:r>
                <a:rPr lang="en-US" sz="1600" b="1" dirty="0">
                  <a:solidFill>
                    <a:srgbClr val="FFFF99"/>
                  </a:solidFill>
                </a:rPr>
                <a:t>transform</a:t>
              </a:r>
              <a:endParaRPr lang="en-US" sz="1600" dirty="0">
                <a:solidFill>
                  <a:srgbClr val="FFFF99"/>
                </a:solidFill>
              </a:endParaRPr>
            </a:p>
          </p:txBody>
        </p:sp>
      </p:grpSp>
      <p:cxnSp>
        <p:nvCxnSpPr>
          <p:cNvPr id="50" name="Straight Connector 49">
            <a:extLst>
              <a:ext uri="{FF2B5EF4-FFF2-40B4-BE49-F238E27FC236}">
                <a16:creationId xmlns:a16="http://schemas.microsoft.com/office/drawing/2014/main" id="{50B7C807-F537-4616-97A8-3BE26B5BDE09}"/>
              </a:ext>
            </a:extLst>
          </p:cNvPr>
          <p:cNvCxnSpPr>
            <a:cxnSpLocks/>
          </p:cNvCxnSpPr>
          <p:nvPr/>
        </p:nvCxnSpPr>
        <p:spPr bwMode="auto">
          <a:xfrm>
            <a:off x="1795683" y="3928792"/>
            <a:ext cx="1106355" cy="0"/>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Oval 50">
            <a:extLst>
              <a:ext uri="{FF2B5EF4-FFF2-40B4-BE49-F238E27FC236}">
                <a16:creationId xmlns:a16="http://schemas.microsoft.com/office/drawing/2014/main" id="{EE6395BF-A098-4AD5-ADCB-DA6F417EC97F}"/>
              </a:ext>
            </a:extLst>
          </p:cNvPr>
          <p:cNvSpPr/>
          <p:nvPr/>
        </p:nvSpPr>
        <p:spPr bwMode="auto">
          <a:xfrm rot="20854903">
            <a:off x="2457352" y="3811685"/>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7825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Tracking across triangular </a:t>
            </a:r>
            <a:r>
              <a:rPr lang="en-US" altLang="en-US" dirty="0" err="1"/>
              <a:t>subcell</a:t>
            </a:r>
            <a:endParaRPr lang="en-US" altLang="en-US" dirty="0"/>
          </a:p>
        </p:txBody>
      </p:sp>
      <p:grpSp>
        <p:nvGrpSpPr>
          <p:cNvPr id="3" name="Group 2">
            <a:extLst>
              <a:ext uri="{FF2B5EF4-FFF2-40B4-BE49-F238E27FC236}">
                <a16:creationId xmlns:a16="http://schemas.microsoft.com/office/drawing/2014/main" id="{EE3E63F7-B06E-4E36-A545-FC85411AF908}"/>
              </a:ext>
            </a:extLst>
          </p:cNvPr>
          <p:cNvGrpSpPr/>
          <p:nvPr/>
        </p:nvGrpSpPr>
        <p:grpSpPr>
          <a:xfrm>
            <a:off x="4411069" y="1583420"/>
            <a:ext cx="3580113" cy="4416829"/>
            <a:chOff x="4816430" y="1583420"/>
            <a:chExt cx="3580113" cy="4416829"/>
          </a:xfrm>
        </p:grpSpPr>
        <p:grpSp>
          <p:nvGrpSpPr>
            <p:cNvPr id="9" name="Group 8">
              <a:extLst>
                <a:ext uri="{FF2B5EF4-FFF2-40B4-BE49-F238E27FC236}">
                  <a16:creationId xmlns:a16="http://schemas.microsoft.com/office/drawing/2014/main" id="{5A04EAAB-B877-4FC0-9BDC-67C61FBE3D84}"/>
                </a:ext>
              </a:extLst>
            </p:cNvPr>
            <p:cNvGrpSpPr/>
            <p:nvPr/>
          </p:nvGrpSpPr>
          <p:grpSpPr>
            <a:xfrm>
              <a:off x="4816430" y="1583420"/>
              <a:ext cx="3580113" cy="4416829"/>
              <a:chOff x="4420508" y="1602206"/>
              <a:chExt cx="3580113" cy="4416829"/>
            </a:xfrm>
          </p:grpSpPr>
          <p:sp>
            <p:nvSpPr>
              <p:cNvPr id="39" name="Isosceles Triangle 38">
                <a:extLst>
                  <a:ext uri="{FF2B5EF4-FFF2-40B4-BE49-F238E27FC236}">
                    <a16:creationId xmlns:a16="http://schemas.microsoft.com/office/drawing/2014/main" id="{7365A2D6-5F2F-4200-9B09-C45DB43101BB}"/>
                  </a:ext>
                </a:extLst>
              </p:cNvPr>
              <p:cNvSpPr/>
              <p:nvPr/>
            </p:nvSpPr>
            <p:spPr bwMode="auto">
              <a:xfrm rot="13504294">
                <a:off x="4029791" y="3111102"/>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FAFC8CC5-0F4A-44C3-89DB-EDFB505F7B52}"/>
                  </a:ext>
                </a:extLst>
              </p:cNvPr>
              <p:cNvCxnSpPr>
                <a:cxnSpLocks/>
              </p:cNvCxnSpPr>
              <p:nvPr/>
            </p:nvCxnSpPr>
            <p:spPr bwMode="auto">
              <a:xfrm flipH="1" flipV="1">
                <a:off x="4420508" y="3965679"/>
                <a:ext cx="847092" cy="797868"/>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4340F79-3302-4F40-9177-04DFEB7E782F}"/>
                  </a:ext>
                </a:extLst>
              </p:cNvPr>
              <p:cNvCxnSpPr>
                <a:cxnSpLocks/>
              </p:cNvCxnSpPr>
              <p:nvPr/>
            </p:nvCxnSpPr>
            <p:spPr bwMode="auto">
              <a:xfrm flipH="1" flipV="1">
                <a:off x="7523382" y="3965679"/>
                <a:ext cx="477239" cy="78673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BDDB93DC-CB75-44E2-BF04-338E008BB026}"/>
                  </a:ext>
                </a:extLst>
              </p:cNvPr>
              <p:cNvCxnSpPr>
                <a:cxnSpLocks/>
              </p:cNvCxnSpPr>
              <p:nvPr/>
            </p:nvCxnSpPr>
            <p:spPr bwMode="auto">
              <a:xfrm flipH="1" flipV="1">
                <a:off x="4420508" y="1602206"/>
                <a:ext cx="863078" cy="438894"/>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a:extLst>
                  <a:ext uri="{FF2B5EF4-FFF2-40B4-BE49-F238E27FC236}">
                    <a16:creationId xmlns:a16="http://schemas.microsoft.com/office/drawing/2014/main" id="{57C65B3F-5942-4330-BCA2-9B0758B1406C}"/>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10" name="Rectangle 9">
              <a:extLst>
                <a:ext uri="{FF2B5EF4-FFF2-40B4-BE49-F238E27FC236}">
                  <a16:creationId xmlns:a16="http://schemas.microsoft.com/office/drawing/2014/main" id="{4B6BCB2A-0551-4240-BD19-D291BA68F97A}"/>
                </a:ext>
              </a:extLst>
            </p:cNvPr>
            <p:cNvSpPr/>
            <p:nvPr/>
          </p:nvSpPr>
          <p:spPr>
            <a:xfrm rot="16200000">
              <a:off x="4799380" y="3244532"/>
              <a:ext cx="1308371" cy="400110"/>
            </a:xfrm>
            <a:prstGeom prst="rect">
              <a:avLst/>
            </a:prstGeom>
          </p:spPr>
          <p:txBody>
            <a:bodyPr wrap="none">
              <a:spAutoFit/>
            </a:bodyPr>
            <a:lstStyle/>
            <a:p>
              <a:r>
                <a:rPr lang="en-US" sz="2000" b="1" dirty="0">
                  <a:solidFill>
                    <a:schemeClr val="bg1"/>
                  </a:solidFill>
                  <a:sym typeface="Symbol" panose="05050102010706020507" pitchFamily="18" charset="2"/>
                </a:rPr>
                <a:t>=0 edge</a:t>
              </a:r>
              <a:endParaRPr lang="en-US" sz="2000" dirty="0"/>
            </a:p>
          </p:txBody>
        </p:sp>
        <p:sp>
          <p:nvSpPr>
            <p:cNvPr id="43" name="Rectangle 42">
              <a:extLst>
                <a:ext uri="{FF2B5EF4-FFF2-40B4-BE49-F238E27FC236}">
                  <a16:creationId xmlns:a16="http://schemas.microsoft.com/office/drawing/2014/main" id="{636098A0-D75C-4F26-A00E-B1078B836FC6}"/>
                </a:ext>
              </a:extLst>
            </p:cNvPr>
            <p:cNvSpPr/>
            <p:nvPr/>
          </p:nvSpPr>
          <p:spPr>
            <a:xfrm>
              <a:off x="6309770" y="4732299"/>
              <a:ext cx="1358064" cy="400110"/>
            </a:xfrm>
            <a:prstGeom prst="rect">
              <a:avLst/>
            </a:prstGeom>
          </p:spPr>
          <p:txBody>
            <a:bodyPr wrap="none">
              <a:spAutoFit/>
            </a:bodyPr>
            <a:lstStyle/>
            <a:p>
              <a:r>
                <a:rPr lang="en-US" sz="2000" b="1" dirty="0">
                  <a:solidFill>
                    <a:schemeClr val="bg1"/>
                  </a:solidFill>
                  <a:sym typeface="Symbol" panose="05050102010706020507" pitchFamily="18" charset="2"/>
                </a:rPr>
                <a:t> =0 edge</a:t>
              </a:r>
              <a:endParaRPr lang="en-US" sz="2000" dirty="0"/>
            </a:p>
          </p:txBody>
        </p:sp>
        <p:sp>
          <p:nvSpPr>
            <p:cNvPr id="47" name="Rectangle 46">
              <a:extLst>
                <a:ext uri="{FF2B5EF4-FFF2-40B4-BE49-F238E27FC236}">
                  <a16:creationId xmlns:a16="http://schemas.microsoft.com/office/drawing/2014/main" id="{2A3A58A0-CBE3-4DBC-A0B8-530520EF1003}"/>
                </a:ext>
              </a:extLst>
            </p:cNvPr>
            <p:cNvSpPr/>
            <p:nvPr/>
          </p:nvSpPr>
          <p:spPr>
            <a:xfrm rot="2662131">
              <a:off x="6535633" y="3023958"/>
              <a:ext cx="1322798" cy="400110"/>
            </a:xfrm>
            <a:prstGeom prst="rect">
              <a:avLst/>
            </a:prstGeom>
          </p:spPr>
          <p:txBody>
            <a:bodyPr wrap="none">
              <a:spAutoFit/>
            </a:bodyPr>
            <a:lstStyle/>
            <a:p>
              <a:r>
                <a:rPr lang="en-US" sz="2000" b="1" dirty="0">
                  <a:solidFill>
                    <a:schemeClr val="bg1"/>
                  </a:solidFill>
                  <a:sym typeface="Symbol" panose="05050102010706020507" pitchFamily="18" charset="2"/>
                </a:rPr>
                <a:t> =0 edge</a:t>
              </a:r>
              <a:endParaRPr lang="en-US" sz="2000" dirty="0"/>
            </a:p>
          </p:txBody>
        </p:sp>
      </p:grpSp>
      <p:sp>
        <p:nvSpPr>
          <p:cNvPr id="63" name="Freeform: Shape 62">
            <a:extLst>
              <a:ext uri="{FF2B5EF4-FFF2-40B4-BE49-F238E27FC236}">
                <a16:creationId xmlns:a16="http://schemas.microsoft.com/office/drawing/2014/main" id="{C5B94B63-2240-49F6-8F34-C4B26803E062}"/>
              </a:ext>
            </a:extLst>
          </p:cNvPr>
          <p:cNvSpPr/>
          <p:nvPr/>
        </p:nvSpPr>
        <p:spPr bwMode="auto">
          <a:xfrm flipH="1" flipV="1">
            <a:off x="5418507" y="3062391"/>
            <a:ext cx="937402" cy="356958"/>
          </a:xfrm>
          <a:custGeom>
            <a:avLst/>
            <a:gdLst>
              <a:gd name="connsiteX0" fmla="*/ 0 w 1130300"/>
              <a:gd name="connsiteY0" fmla="*/ 0 h 336550"/>
              <a:gd name="connsiteX1" fmla="*/ 120650 w 1130300"/>
              <a:gd name="connsiteY1" fmla="*/ 120650 h 336550"/>
              <a:gd name="connsiteX2" fmla="*/ 241300 w 1130300"/>
              <a:gd name="connsiteY2" fmla="*/ 196850 h 336550"/>
              <a:gd name="connsiteX3" fmla="*/ 355600 w 1130300"/>
              <a:gd name="connsiteY3" fmla="*/ 234950 h 336550"/>
              <a:gd name="connsiteX4" fmla="*/ 508000 w 1130300"/>
              <a:gd name="connsiteY4" fmla="*/ 273050 h 336550"/>
              <a:gd name="connsiteX5" fmla="*/ 736600 w 1130300"/>
              <a:gd name="connsiteY5" fmla="*/ 298450 h 336550"/>
              <a:gd name="connsiteX6" fmla="*/ 990600 w 1130300"/>
              <a:gd name="connsiteY6" fmla="*/ 323850 h 336550"/>
              <a:gd name="connsiteX7" fmla="*/ 1130300 w 1130300"/>
              <a:gd name="connsiteY7"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300" h="336550">
                <a:moveTo>
                  <a:pt x="0" y="0"/>
                </a:moveTo>
                <a:cubicBezTo>
                  <a:pt x="40216" y="43921"/>
                  <a:pt x="80433" y="87842"/>
                  <a:pt x="120650" y="120650"/>
                </a:cubicBezTo>
                <a:cubicBezTo>
                  <a:pt x="160867" y="153458"/>
                  <a:pt x="202142" y="177800"/>
                  <a:pt x="241300" y="196850"/>
                </a:cubicBezTo>
                <a:cubicBezTo>
                  <a:pt x="280458" y="215900"/>
                  <a:pt x="311150" y="222250"/>
                  <a:pt x="355600" y="234950"/>
                </a:cubicBezTo>
                <a:cubicBezTo>
                  <a:pt x="400050" y="247650"/>
                  <a:pt x="444500" y="262467"/>
                  <a:pt x="508000" y="273050"/>
                </a:cubicBezTo>
                <a:cubicBezTo>
                  <a:pt x="571500" y="283633"/>
                  <a:pt x="736600" y="298450"/>
                  <a:pt x="736600" y="298450"/>
                </a:cubicBezTo>
                <a:lnTo>
                  <a:pt x="990600" y="323850"/>
                </a:lnTo>
                <a:lnTo>
                  <a:pt x="1130300" y="33655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64" name="Straight Arrow Connector 63">
            <a:extLst>
              <a:ext uri="{FF2B5EF4-FFF2-40B4-BE49-F238E27FC236}">
                <a16:creationId xmlns:a16="http://schemas.microsoft.com/office/drawing/2014/main" id="{38861A98-C2C9-4F74-B3DE-F058EFBE9929}"/>
              </a:ext>
            </a:extLst>
          </p:cNvPr>
          <p:cNvCxnSpPr>
            <a:cxnSpLocks/>
          </p:cNvCxnSpPr>
          <p:nvPr/>
        </p:nvCxnSpPr>
        <p:spPr bwMode="auto">
          <a:xfrm flipH="1" flipV="1">
            <a:off x="5283210" y="3051819"/>
            <a:ext cx="202840" cy="20634"/>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Rectangle 64">
            <a:extLst>
              <a:ext uri="{FF2B5EF4-FFF2-40B4-BE49-F238E27FC236}">
                <a16:creationId xmlns:a16="http://schemas.microsoft.com/office/drawing/2014/main" id="{AA4AD8BC-7E36-4408-A979-22665B1B9319}"/>
              </a:ext>
            </a:extLst>
          </p:cNvPr>
          <p:cNvSpPr/>
          <p:nvPr/>
        </p:nvSpPr>
        <p:spPr>
          <a:xfrm>
            <a:off x="6309611" y="2036198"/>
            <a:ext cx="1436612" cy="400110"/>
          </a:xfrm>
          <a:prstGeom prst="rect">
            <a:avLst/>
          </a:prstGeom>
        </p:spPr>
        <p:txBody>
          <a:bodyPr wrap="none">
            <a:spAutoFit/>
          </a:bodyPr>
          <a:lstStyle/>
          <a:p>
            <a:r>
              <a:rPr lang="en-US" sz="2000" dirty="0">
                <a:solidFill>
                  <a:schemeClr val="bg1"/>
                </a:solidFill>
                <a:sym typeface="Symbol" panose="05050102010706020507" pitchFamily="18" charset="2"/>
              </a:rPr>
              <a:t>( =1- - )</a:t>
            </a:r>
            <a:endParaRPr lang="en-US" sz="2000" dirty="0"/>
          </a:p>
        </p:txBody>
      </p:sp>
      <p:sp>
        <p:nvSpPr>
          <p:cNvPr id="67" name="Rectangle 3">
            <a:extLst>
              <a:ext uri="{FF2B5EF4-FFF2-40B4-BE49-F238E27FC236}">
                <a16:creationId xmlns:a16="http://schemas.microsoft.com/office/drawing/2014/main" id="{EF1E2B76-9850-46B3-A838-263B10C37AC1}"/>
              </a:ext>
            </a:extLst>
          </p:cNvPr>
          <p:cNvSpPr txBox="1">
            <a:spLocks noChangeArrowheads="1"/>
          </p:cNvSpPr>
          <p:nvPr/>
        </p:nvSpPr>
        <p:spPr bwMode="auto">
          <a:xfrm>
            <a:off x="381000" y="1371600"/>
            <a:ext cx="3700806" cy="449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a:lstStyle>
          <a:p>
            <a:pPr>
              <a:spcBef>
                <a:spcPts val="1800"/>
              </a:spcBef>
              <a:defRPr/>
            </a:pPr>
            <a:r>
              <a:rPr lang="en-US" altLang="en-US" kern="0" dirty="0"/>
              <a:t>Formulate equations for trajectory</a:t>
            </a:r>
          </a:p>
          <a:p>
            <a:pPr>
              <a:spcBef>
                <a:spcPts val="1800"/>
              </a:spcBef>
              <a:defRPr/>
            </a:pPr>
            <a:r>
              <a:rPr lang="en-US" altLang="en-US" kern="0" dirty="0"/>
              <a:t>Solve for </a:t>
            </a:r>
            <a:r>
              <a:rPr lang="en-US" altLang="en-US" kern="0" dirty="0">
                <a:solidFill>
                  <a:srgbClr val="FF0000"/>
                </a:solidFill>
              </a:rPr>
              <a:t>trajectory</a:t>
            </a:r>
            <a:r>
              <a:rPr lang="en-US" altLang="en-US" kern="0" dirty="0"/>
              <a:t> </a:t>
            </a:r>
            <a:r>
              <a:rPr lang="en-US" altLang="en-US" kern="0" dirty="0">
                <a:solidFill>
                  <a:schemeClr val="accent2"/>
                </a:solidFill>
              </a:rPr>
              <a:t>analytically</a:t>
            </a:r>
          </a:p>
          <a:p>
            <a:pPr>
              <a:spcBef>
                <a:spcPts val="1800"/>
              </a:spcBef>
              <a:defRPr/>
            </a:pPr>
            <a:r>
              <a:rPr lang="en-US" altLang="en-US" kern="0" dirty="0"/>
              <a:t>Solve for </a:t>
            </a:r>
            <a:r>
              <a:rPr lang="en-US" altLang="en-US" kern="0" dirty="0">
                <a:solidFill>
                  <a:srgbClr val="FF0000"/>
                </a:solidFill>
              </a:rPr>
              <a:t>exit location &amp; time </a:t>
            </a:r>
            <a:r>
              <a:rPr lang="en-US" altLang="en-US" kern="0" dirty="0">
                <a:solidFill>
                  <a:schemeClr val="accent2"/>
                </a:solidFill>
              </a:rPr>
              <a:t>numerically</a:t>
            </a:r>
          </a:p>
        </p:txBody>
      </p:sp>
    </p:spTree>
    <p:extLst>
      <p:ext uri="{BB962C8B-B14F-4D97-AF65-F5344CB8AC3E}">
        <p14:creationId xmlns:p14="http://schemas.microsoft.com/office/powerpoint/2010/main" val="130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Trajectory equations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9E3765-47B0-4813-9A3D-47C05CD15271}"/>
                  </a:ext>
                </a:extLst>
              </p:cNvPr>
              <p:cNvSpPr txBox="1"/>
              <p:nvPr/>
            </p:nvSpPr>
            <p:spPr>
              <a:xfrm>
                <a:off x="1164212" y="2795047"/>
                <a:ext cx="656032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rgbClr val="FF0000"/>
                            </a:solidFill>
                            <a:latin typeface="Cambria Math" panose="02040503050406030204" pitchFamily="18" charset="0"/>
                          </a:rPr>
                        </m:ctrlPr>
                      </m:sSubPr>
                      <m:e>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𝑑</m:t>
                            </m:r>
                            <m:r>
                              <a:rPr lang="en-US" sz="2400" b="0" i="1" smtClean="0">
                                <a:solidFill>
                                  <a:srgbClr val="FF0000"/>
                                </a:solidFill>
                                <a:latin typeface="Cambria Math" panose="02040503050406030204" pitchFamily="18" charset="0"/>
                                <a:ea typeface="Cambria Math" panose="02040503050406030204" pitchFamily="18" charset="0"/>
                              </a:rPr>
                              <m:t>𝛼</m:t>
                            </m:r>
                          </m:num>
                          <m:den>
                            <m:r>
                              <a:rPr lang="en-US" sz="2400" b="0" i="1" smtClean="0">
                                <a:solidFill>
                                  <a:srgbClr val="FF0000"/>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rgbClr val="FF0000"/>
                            </a:solidFill>
                            <a:latin typeface="Cambria Math" panose="02040503050406030204" pitchFamily="18" charset="0"/>
                          </a:rPr>
                          <m:t>𝑣</m:t>
                        </m:r>
                      </m:e>
                      <m:sub>
                        <m:r>
                          <a:rPr lang="en-US" sz="2400" b="0" i="1" smtClean="0">
                            <a:solidFill>
                              <a:srgbClr val="FF0000"/>
                            </a:solidFill>
                            <a:latin typeface="Cambria Math" panose="02040503050406030204" pitchFamily="18" charset="0"/>
                            <a:ea typeface="Cambria Math" panose="02040503050406030204" pitchFamily="18" charset="0"/>
                          </a:rPr>
                          <m:t>𝛼</m:t>
                        </m:r>
                      </m:sub>
                    </m:sSub>
                    <m:r>
                      <a:rPr lang="en-US" sz="2400" b="0" i="1" smtClean="0">
                        <a:solidFill>
                          <a:schemeClr val="bg1"/>
                        </a:solidFill>
                        <a:latin typeface="Cambria Math" panose="02040503050406030204" pitchFamily="18" charset="0"/>
                      </a:rPr>
                      <m:t>=</m:t>
                    </m:r>
                    <m:sSubSup>
                      <m:sSubSupPr>
                        <m:ctrlPr>
                          <a:rPr lang="en-US" sz="2400" b="0" i="1" smtClean="0">
                            <a:solidFill>
                              <a:schemeClr val="accent5">
                                <a:lumMod val="75000"/>
                              </a:schemeClr>
                            </a:solidFill>
                            <a:latin typeface="Cambria Math" panose="02040503050406030204" pitchFamily="18" charset="0"/>
                          </a:rPr>
                        </m:ctrlPr>
                      </m:sSubSupPr>
                      <m:e>
                        <m:r>
                          <a:rPr lang="en-US" sz="2400" b="0" i="1" smtClean="0">
                            <a:solidFill>
                              <a:schemeClr val="accent5">
                                <a:lumMod val="75000"/>
                              </a:schemeClr>
                            </a:solidFill>
                            <a:latin typeface="Cambria Math" panose="02040503050406030204" pitchFamily="18" charset="0"/>
                          </a:rPr>
                          <m:t>𝑣</m:t>
                        </m:r>
                      </m:e>
                      <m:sub>
                        <m:r>
                          <a:rPr lang="en-US" sz="2400" b="0" i="1" smtClean="0">
                            <a:solidFill>
                              <a:schemeClr val="accent5">
                                <a:lumMod val="75000"/>
                              </a:schemeClr>
                            </a:solidFill>
                            <a:latin typeface="Cambria Math" panose="02040503050406030204" pitchFamily="18" charset="0"/>
                            <a:ea typeface="Cambria Math" panose="02040503050406030204" pitchFamily="18" charset="0"/>
                          </a:rPr>
                          <m:t>𝛼</m:t>
                        </m:r>
                      </m:sub>
                      <m:sup>
                        <m:r>
                          <a:rPr lang="en-US" sz="2400" b="0" i="1" smtClean="0">
                            <a:solidFill>
                              <a:schemeClr val="accent5">
                                <a:lumMod val="75000"/>
                              </a:schemeClr>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a:solidFill>
                                  <a:schemeClr val="accent5">
                                    <a:lumMod val="75000"/>
                                  </a:schemeClr>
                                </a:solidFill>
                                <a:latin typeface="Cambria Math" panose="02040503050406030204" pitchFamily="18" charset="0"/>
                                <a:ea typeface="Cambria Math" panose="02040503050406030204" pitchFamily="18" charset="0"/>
                              </a:rPr>
                              <m:t>𝛼</m:t>
                            </m:r>
                          </m:sub>
                          <m:sup>
                            <m:r>
                              <a:rPr lang="en-US" sz="2400" i="1">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1</m:t>
                            </m:r>
                            <m:r>
                              <a:rPr lang="en-US" sz="2400" i="1">
                                <a:solidFill>
                                  <a:schemeClr val="accent5">
                                    <a:lumMod val="75000"/>
                                  </a:schemeClr>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a:solidFill>
                                  <a:schemeClr val="accent5">
                                    <a:lumMod val="75000"/>
                                  </a:schemeClr>
                                </a:solidFill>
                                <a:latin typeface="Cambria Math" panose="02040503050406030204" pitchFamily="18" charset="0"/>
                                <a:ea typeface="Cambria Math" panose="02040503050406030204" pitchFamily="18" charset="0"/>
                              </a:rPr>
                              <m:t>𝛼</m:t>
                            </m:r>
                          </m:sub>
                          <m:sup>
                            <m:r>
                              <a:rPr lang="en-US" sz="2400" i="1">
                                <a:solidFill>
                                  <a:schemeClr val="accent5">
                                    <a:lumMod val="75000"/>
                                  </a:schemeClr>
                                </a:solidFill>
                                <a:latin typeface="Cambria Math" panose="02040503050406030204" pitchFamily="18" charset="0"/>
                              </a:rPr>
                              <m:t>(0)</m:t>
                            </m:r>
                          </m:sup>
                        </m:sSubSup>
                      </m:e>
                    </m:d>
                    <m:r>
                      <a:rPr lang="en-US" sz="2400" b="0" i="1" smtClean="0">
                        <a:solidFill>
                          <a:srgbClr val="FFFF99"/>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smtClean="0">
                                <a:solidFill>
                                  <a:schemeClr val="accent5">
                                    <a:lumMod val="75000"/>
                                  </a:schemeClr>
                                </a:solidFill>
                                <a:latin typeface="Cambria Math" panose="02040503050406030204" pitchFamily="18" charset="0"/>
                              </a:rPr>
                            </m:ctrlPr>
                          </m:sSubSupPr>
                          <m:e>
                            <m:r>
                              <a:rPr lang="en-US" sz="2400" i="1" smtClean="0">
                                <a:solidFill>
                                  <a:schemeClr val="accent5">
                                    <a:lumMod val="75000"/>
                                  </a:schemeClr>
                                </a:solidFill>
                                <a:latin typeface="Cambria Math" panose="02040503050406030204" pitchFamily="18" charset="0"/>
                              </a:rPr>
                              <m:t>𝑣</m:t>
                            </m:r>
                          </m:e>
                          <m:sub>
                            <m:r>
                              <a:rPr lang="en-US" sz="2400" i="1">
                                <a:solidFill>
                                  <a:schemeClr val="accent5">
                                    <a:lumMod val="75000"/>
                                  </a:schemeClr>
                                </a:solidFill>
                                <a:latin typeface="Cambria Math" panose="02040503050406030204" pitchFamily="18" charset="0"/>
                                <a:ea typeface="Cambria Math" panose="02040503050406030204" pitchFamily="18" charset="0"/>
                              </a:rPr>
                              <m:t>𝛼</m:t>
                            </m:r>
                          </m:sub>
                          <m:sup>
                            <m:r>
                              <a:rPr lang="en-US" sz="2400" i="1">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2</m:t>
                            </m:r>
                            <m:r>
                              <a:rPr lang="en-US" sz="2400" i="1">
                                <a:solidFill>
                                  <a:schemeClr val="accent5">
                                    <a:lumMod val="75000"/>
                                  </a:schemeClr>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a:solidFill>
                                  <a:schemeClr val="accent5">
                                    <a:lumMod val="75000"/>
                                  </a:schemeClr>
                                </a:solidFill>
                                <a:latin typeface="Cambria Math" panose="02040503050406030204" pitchFamily="18" charset="0"/>
                                <a:ea typeface="Cambria Math" panose="02040503050406030204" pitchFamily="18" charset="0"/>
                              </a:rPr>
                              <m:t>𝛼</m:t>
                            </m:r>
                          </m:sub>
                          <m:sup>
                            <m:r>
                              <a:rPr lang="en-US" sz="2400" i="1">
                                <a:solidFill>
                                  <a:schemeClr val="accent5">
                                    <a:lumMod val="75000"/>
                                  </a:schemeClr>
                                </a:solidFill>
                                <a:latin typeface="Cambria Math" panose="02040503050406030204" pitchFamily="18" charset="0"/>
                              </a:rPr>
                              <m:t>(0)</m:t>
                            </m:r>
                          </m:sup>
                        </m:sSubSup>
                      </m:e>
                    </m:d>
                    <m:r>
                      <a:rPr lang="en-US" sz="2400" i="1" smtClean="0">
                        <a:solidFill>
                          <a:srgbClr val="FFFF99"/>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2" name="TextBox 1">
                <a:extLst>
                  <a:ext uri="{FF2B5EF4-FFF2-40B4-BE49-F238E27FC236}">
                    <a16:creationId xmlns:a16="http://schemas.microsoft.com/office/drawing/2014/main" id="{B39E3765-47B0-4813-9A3D-47C05CD15271}"/>
                  </a:ext>
                </a:extLst>
              </p:cNvPr>
              <p:cNvSpPr txBox="1">
                <a:spLocks noRot="1" noChangeAspect="1" noMove="1" noResize="1" noEditPoints="1" noAdjustHandles="1" noChangeArrowheads="1" noChangeShapeType="1" noTextEdit="1"/>
              </p:cNvSpPr>
              <p:nvPr/>
            </p:nvSpPr>
            <p:spPr>
              <a:xfrm>
                <a:off x="1164212" y="2795047"/>
                <a:ext cx="6560322" cy="552715"/>
              </a:xfrm>
              <a:prstGeom prst="rect">
                <a:avLst/>
              </a:prstGeom>
              <a:blipFill>
                <a:blip r:embed="rId3"/>
                <a:stretch>
                  <a:fillRect l="-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AB59B5-D7F6-4DFC-AEFA-769E1289FFF7}"/>
                  </a:ext>
                </a:extLst>
              </p:cNvPr>
              <p:cNvSpPr txBox="1"/>
              <p:nvPr/>
            </p:nvSpPr>
            <p:spPr>
              <a:xfrm>
                <a:off x="1165780" y="3701596"/>
                <a:ext cx="672171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rgbClr val="FF0000"/>
                            </a:solidFill>
                            <a:latin typeface="Cambria Math" panose="02040503050406030204" pitchFamily="18" charset="0"/>
                          </a:rPr>
                        </m:ctrlPr>
                      </m:sSubPr>
                      <m:e>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𝑑</m:t>
                            </m:r>
                            <m:r>
                              <a:rPr lang="en-US" sz="2400" b="0" i="1" smtClean="0">
                                <a:solidFill>
                                  <a:srgbClr val="FF0000"/>
                                </a:solidFill>
                                <a:latin typeface="Cambria Math" panose="02040503050406030204" pitchFamily="18" charset="0"/>
                                <a:ea typeface="Cambria Math" panose="02040503050406030204" pitchFamily="18" charset="0"/>
                              </a:rPr>
                              <m:t>𝛽</m:t>
                            </m:r>
                          </m:num>
                          <m:den>
                            <m:r>
                              <a:rPr lang="en-US" sz="2400" b="0" i="1" smtClean="0">
                                <a:solidFill>
                                  <a:srgbClr val="FF0000"/>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rgbClr val="FF0000"/>
                            </a:solidFill>
                            <a:latin typeface="Cambria Math" panose="02040503050406030204" pitchFamily="18" charset="0"/>
                          </a:rPr>
                          <m:t>𝑣</m:t>
                        </m:r>
                      </m:e>
                      <m:sub>
                        <m:r>
                          <a:rPr lang="en-US" sz="2400" b="0" i="1" smtClean="0">
                            <a:solidFill>
                              <a:srgbClr val="FF0000"/>
                            </a:solidFill>
                            <a:latin typeface="Cambria Math" panose="02040503050406030204" pitchFamily="18" charset="0"/>
                            <a:ea typeface="Cambria Math" panose="02040503050406030204" pitchFamily="18" charset="0"/>
                          </a:rPr>
                          <m:t>𝛽</m:t>
                        </m:r>
                      </m:sub>
                    </m:sSub>
                    <m:r>
                      <a:rPr lang="en-US" sz="2400" b="0" i="1" smtClean="0">
                        <a:solidFill>
                          <a:schemeClr val="bg1"/>
                        </a:solidFill>
                        <a:latin typeface="Cambria Math" panose="02040503050406030204" pitchFamily="18" charset="0"/>
                      </a:rPr>
                      <m:t>=</m:t>
                    </m:r>
                    <m:sSubSup>
                      <m:sSubSupPr>
                        <m:ctrlPr>
                          <a:rPr lang="en-US" sz="2400" b="0" i="1" smtClean="0">
                            <a:solidFill>
                              <a:schemeClr val="accent5">
                                <a:lumMod val="75000"/>
                              </a:schemeClr>
                            </a:solidFill>
                            <a:latin typeface="Cambria Math" panose="02040503050406030204" pitchFamily="18" charset="0"/>
                          </a:rPr>
                        </m:ctrlPr>
                      </m:sSubSupPr>
                      <m:e>
                        <m:r>
                          <a:rPr lang="en-US" sz="2400" b="0" i="1" smtClean="0">
                            <a:solidFill>
                              <a:schemeClr val="accent5">
                                <a:lumMod val="75000"/>
                              </a:schemeClr>
                            </a:solidFill>
                            <a:latin typeface="Cambria Math" panose="02040503050406030204" pitchFamily="18" charset="0"/>
                          </a:rPr>
                          <m:t>𝑣</m:t>
                        </m:r>
                      </m:e>
                      <m:sub>
                        <m:r>
                          <a:rPr lang="en-US" sz="2400" b="0" i="1" smtClean="0">
                            <a:solidFill>
                              <a:schemeClr val="accent5">
                                <a:lumMod val="75000"/>
                              </a:schemeClr>
                            </a:solidFill>
                            <a:latin typeface="Cambria Math" panose="02040503050406030204" pitchFamily="18" charset="0"/>
                            <a:ea typeface="Cambria Math" panose="02040503050406030204" pitchFamily="18" charset="0"/>
                          </a:rPr>
                          <m:t>𝛽</m:t>
                        </m:r>
                      </m:sub>
                      <m:sup>
                        <m:r>
                          <a:rPr lang="en-US" sz="2400" b="0" i="1" smtClean="0">
                            <a:solidFill>
                              <a:schemeClr val="accent5">
                                <a:lumMod val="75000"/>
                              </a:schemeClr>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smtClean="0">
                                <a:solidFill>
                                  <a:schemeClr val="accent5">
                                    <a:lumMod val="75000"/>
                                  </a:schemeClr>
                                </a:solidFill>
                                <a:latin typeface="Cambria Math" panose="02040503050406030204" pitchFamily="18" charset="0"/>
                                <a:ea typeface="Cambria Math" panose="02040503050406030204" pitchFamily="18" charset="0"/>
                              </a:rPr>
                              <m:t>𝛽</m:t>
                            </m:r>
                          </m:sub>
                          <m:sup>
                            <m:r>
                              <a:rPr lang="en-US" sz="2400" i="1">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1</m:t>
                            </m:r>
                            <m:r>
                              <a:rPr lang="en-US" sz="2400" i="1">
                                <a:solidFill>
                                  <a:schemeClr val="accent5">
                                    <a:lumMod val="75000"/>
                                  </a:schemeClr>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smtClean="0">
                                <a:solidFill>
                                  <a:schemeClr val="accent5">
                                    <a:lumMod val="75000"/>
                                  </a:schemeClr>
                                </a:solidFill>
                                <a:latin typeface="Cambria Math" panose="02040503050406030204" pitchFamily="18" charset="0"/>
                                <a:ea typeface="Cambria Math" panose="02040503050406030204" pitchFamily="18" charset="0"/>
                              </a:rPr>
                              <m:t>𝛽</m:t>
                            </m:r>
                          </m:sub>
                          <m:sup>
                            <m:r>
                              <a:rPr lang="en-US" sz="2400" i="1">
                                <a:solidFill>
                                  <a:schemeClr val="accent5">
                                    <a:lumMod val="75000"/>
                                  </a:schemeClr>
                                </a:solidFill>
                                <a:latin typeface="Cambria Math" panose="02040503050406030204" pitchFamily="18" charset="0"/>
                              </a:rPr>
                              <m:t>(0)</m:t>
                            </m:r>
                          </m:sup>
                        </m:sSubSup>
                      </m:e>
                    </m:d>
                    <m:r>
                      <a:rPr lang="en-US" sz="2400" b="0" i="1" smtClean="0">
                        <a:solidFill>
                          <a:srgbClr val="FFFF99"/>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smtClean="0">
                                <a:solidFill>
                                  <a:schemeClr val="accent5">
                                    <a:lumMod val="75000"/>
                                  </a:schemeClr>
                                </a:solidFill>
                                <a:latin typeface="Cambria Math" panose="02040503050406030204" pitchFamily="18" charset="0"/>
                                <a:ea typeface="Cambria Math" panose="02040503050406030204" pitchFamily="18" charset="0"/>
                              </a:rPr>
                              <m:t>𝛽</m:t>
                            </m:r>
                          </m:sub>
                          <m:sup>
                            <m:r>
                              <a:rPr lang="en-US" sz="2400" i="1">
                                <a:solidFill>
                                  <a:schemeClr val="accent5">
                                    <a:lumMod val="75000"/>
                                  </a:schemeClr>
                                </a:solidFill>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2</m:t>
                            </m:r>
                            <m:r>
                              <a:rPr lang="en-US" sz="2400" i="1">
                                <a:solidFill>
                                  <a:schemeClr val="accent5">
                                    <a:lumMod val="75000"/>
                                  </a:schemeClr>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smtClean="0">
                                <a:solidFill>
                                  <a:schemeClr val="accent5">
                                    <a:lumMod val="75000"/>
                                  </a:schemeClr>
                                </a:solidFill>
                                <a:latin typeface="Cambria Math" panose="02040503050406030204" pitchFamily="18" charset="0"/>
                              </a:rPr>
                            </m:ctrlPr>
                          </m:sSubSupPr>
                          <m:e>
                            <m:r>
                              <a:rPr lang="en-US" sz="2400" i="1">
                                <a:solidFill>
                                  <a:schemeClr val="accent5">
                                    <a:lumMod val="75000"/>
                                  </a:schemeClr>
                                </a:solidFill>
                                <a:latin typeface="Cambria Math" panose="02040503050406030204" pitchFamily="18" charset="0"/>
                              </a:rPr>
                              <m:t>𝑣</m:t>
                            </m:r>
                          </m:e>
                          <m:sub>
                            <m:r>
                              <a:rPr lang="en-US" sz="2400" i="1" smtClean="0">
                                <a:solidFill>
                                  <a:schemeClr val="accent5">
                                    <a:lumMod val="75000"/>
                                  </a:schemeClr>
                                </a:solidFill>
                                <a:latin typeface="Cambria Math" panose="02040503050406030204" pitchFamily="18" charset="0"/>
                                <a:ea typeface="Cambria Math" panose="02040503050406030204" pitchFamily="18" charset="0"/>
                              </a:rPr>
                              <m:t>𝛽</m:t>
                            </m:r>
                          </m:sub>
                          <m:sup>
                            <m:r>
                              <a:rPr lang="en-US" sz="2400" i="1">
                                <a:solidFill>
                                  <a:schemeClr val="accent5">
                                    <a:lumMod val="75000"/>
                                  </a:schemeClr>
                                </a:solidFill>
                                <a:latin typeface="Cambria Math" panose="02040503050406030204" pitchFamily="18" charset="0"/>
                              </a:rPr>
                              <m:t>(0)</m:t>
                            </m:r>
                          </m:sup>
                        </m:sSubSup>
                      </m:e>
                    </m:d>
                    <m:r>
                      <a:rPr lang="en-US" sz="2400" i="1" smtClean="0">
                        <a:solidFill>
                          <a:srgbClr val="FFFF99"/>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18" name="TextBox 17">
                <a:extLst>
                  <a:ext uri="{FF2B5EF4-FFF2-40B4-BE49-F238E27FC236}">
                    <a16:creationId xmlns:a16="http://schemas.microsoft.com/office/drawing/2014/main" id="{48AB59B5-D7F6-4DFC-AEFA-769E1289FFF7}"/>
                  </a:ext>
                </a:extLst>
              </p:cNvPr>
              <p:cNvSpPr txBox="1">
                <a:spLocks noRot="1" noChangeAspect="1" noMove="1" noResize="1" noEditPoints="1" noAdjustHandles="1" noChangeArrowheads="1" noChangeShapeType="1" noTextEdit="1"/>
              </p:cNvSpPr>
              <p:nvPr/>
            </p:nvSpPr>
            <p:spPr>
              <a:xfrm>
                <a:off x="1165780" y="3701596"/>
                <a:ext cx="6721712" cy="552715"/>
              </a:xfrm>
              <a:prstGeom prst="rect">
                <a:avLst/>
              </a:prstGeom>
              <a:blipFill>
                <a:blip r:embed="rId4"/>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A2B62E8-216B-4283-8477-582CFF95023E}"/>
              </a:ext>
            </a:extLst>
          </p:cNvPr>
          <p:cNvCxnSpPr>
            <a:cxnSpLocks/>
          </p:cNvCxnSpPr>
          <p:nvPr/>
        </p:nvCxnSpPr>
        <p:spPr bwMode="auto">
          <a:xfrm flipH="1">
            <a:off x="2978870" y="2184260"/>
            <a:ext cx="525092" cy="610787"/>
          </a:xfrm>
          <a:prstGeom prst="straightConnector1">
            <a:avLst/>
          </a:prstGeom>
          <a:solidFill>
            <a:schemeClr val="accent1"/>
          </a:solidFill>
          <a:ln w="22225" cap="flat" cmpd="sng" algn="ctr">
            <a:solidFill>
              <a:schemeClr val="accent5">
                <a:lumMod val="9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C2C6955D-00C4-4857-9BA6-BB8BD56DDF84}"/>
              </a:ext>
            </a:extLst>
          </p:cNvPr>
          <p:cNvSpPr/>
          <p:nvPr/>
        </p:nvSpPr>
        <p:spPr>
          <a:xfrm>
            <a:off x="3246857" y="1779437"/>
            <a:ext cx="3302192" cy="400110"/>
          </a:xfrm>
          <a:prstGeom prst="rect">
            <a:avLst/>
          </a:prstGeom>
        </p:spPr>
        <p:txBody>
          <a:bodyPr wrap="square">
            <a:spAutoFit/>
          </a:bodyPr>
          <a:lstStyle/>
          <a:p>
            <a:r>
              <a:rPr lang="en-US" sz="2000" dirty="0">
                <a:solidFill>
                  <a:schemeClr val="accent5">
                    <a:lumMod val="75000"/>
                  </a:schemeClr>
                </a:solidFill>
                <a:sym typeface="Symbol" panose="05050102010706020507" pitchFamily="18" charset="2"/>
              </a:rPr>
              <a:t>triangle vertex velocities</a:t>
            </a:r>
            <a:endParaRPr lang="en-US" sz="2000" dirty="0">
              <a:solidFill>
                <a:schemeClr val="accent5">
                  <a:lumMod val="75000"/>
                </a:schemeClr>
              </a:solidFill>
            </a:endParaRPr>
          </a:p>
        </p:txBody>
      </p:sp>
      <p:cxnSp>
        <p:nvCxnSpPr>
          <p:cNvPr id="40" name="Straight Arrow Connector 39">
            <a:extLst>
              <a:ext uri="{FF2B5EF4-FFF2-40B4-BE49-F238E27FC236}">
                <a16:creationId xmlns:a16="http://schemas.microsoft.com/office/drawing/2014/main" id="{B02AAAA2-C136-4C11-97AC-D85D8618BDB4}"/>
              </a:ext>
            </a:extLst>
          </p:cNvPr>
          <p:cNvCxnSpPr>
            <a:cxnSpLocks/>
          </p:cNvCxnSpPr>
          <p:nvPr/>
        </p:nvCxnSpPr>
        <p:spPr bwMode="auto">
          <a:xfrm flipH="1" flipV="1">
            <a:off x="5316717" y="4186289"/>
            <a:ext cx="254524" cy="661120"/>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4A6FFF49-41AA-464D-A260-FEE61C4D3599}"/>
              </a:ext>
            </a:extLst>
          </p:cNvPr>
          <p:cNvSpPr/>
          <p:nvPr/>
        </p:nvSpPr>
        <p:spPr>
          <a:xfrm>
            <a:off x="4413964" y="4847409"/>
            <a:ext cx="3606914" cy="707886"/>
          </a:xfrm>
          <a:prstGeom prst="rect">
            <a:avLst/>
          </a:prstGeom>
        </p:spPr>
        <p:txBody>
          <a:bodyPr wrap="square">
            <a:spAutoFit/>
          </a:bodyPr>
          <a:lstStyle/>
          <a:p>
            <a:r>
              <a:rPr lang="en-US" sz="2000" dirty="0">
                <a:solidFill>
                  <a:srgbClr val="FFFF99"/>
                </a:solidFill>
                <a:sym typeface="Symbol" panose="05050102010706020507" pitchFamily="18" charset="2"/>
              </a:rPr>
              <a:t>linear change in velocity as you move away from vertex 0</a:t>
            </a:r>
            <a:endParaRPr lang="en-US" sz="2000" dirty="0">
              <a:solidFill>
                <a:srgbClr val="FFFF99"/>
              </a:solidFill>
            </a:endParaRPr>
          </a:p>
        </p:txBody>
      </p:sp>
      <p:cxnSp>
        <p:nvCxnSpPr>
          <p:cNvPr id="14" name="Straight Arrow Connector 13">
            <a:extLst>
              <a:ext uri="{FF2B5EF4-FFF2-40B4-BE49-F238E27FC236}">
                <a16:creationId xmlns:a16="http://schemas.microsoft.com/office/drawing/2014/main" id="{9D35C902-5163-4DA9-8C8C-98446CCF16B4}"/>
              </a:ext>
            </a:extLst>
          </p:cNvPr>
          <p:cNvCxnSpPr>
            <a:cxnSpLocks/>
          </p:cNvCxnSpPr>
          <p:nvPr/>
        </p:nvCxnSpPr>
        <p:spPr bwMode="auto">
          <a:xfrm flipH="1">
            <a:off x="3864990" y="2220029"/>
            <a:ext cx="75414" cy="565591"/>
          </a:xfrm>
          <a:prstGeom prst="straightConnector1">
            <a:avLst/>
          </a:prstGeom>
          <a:solidFill>
            <a:schemeClr val="accent1"/>
          </a:solidFill>
          <a:ln w="22225" cap="flat" cmpd="sng" algn="ctr">
            <a:solidFill>
              <a:schemeClr val="accent5">
                <a:lumMod val="9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610ADEF-FBD7-4764-81B5-743A18E6F117}"/>
              </a:ext>
            </a:extLst>
          </p:cNvPr>
          <p:cNvCxnSpPr>
            <a:cxnSpLocks/>
          </p:cNvCxnSpPr>
          <p:nvPr/>
        </p:nvCxnSpPr>
        <p:spPr bwMode="auto">
          <a:xfrm>
            <a:off x="4606897" y="2220029"/>
            <a:ext cx="68798" cy="575018"/>
          </a:xfrm>
          <a:prstGeom prst="straightConnector1">
            <a:avLst/>
          </a:prstGeom>
          <a:solidFill>
            <a:schemeClr val="accent1"/>
          </a:solidFill>
          <a:ln w="22225" cap="flat" cmpd="sng" algn="ctr">
            <a:solidFill>
              <a:schemeClr val="accent5">
                <a:lumMod val="9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73A10C97-28DB-456F-B749-A2D3E12C2565}"/>
              </a:ext>
            </a:extLst>
          </p:cNvPr>
          <p:cNvCxnSpPr>
            <a:cxnSpLocks/>
          </p:cNvCxnSpPr>
          <p:nvPr/>
        </p:nvCxnSpPr>
        <p:spPr bwMode="auto">
          <a:xfrm>
            <a:off x="5464823" y="2220375"/>
            <a:ext cx="643746" cy="574672"/>
          </a:xfrm>
          <a:prstGeom prst="straightConnector1">
            <a:avLst/>
          </a:prstGeom>
          <a:solidFill>
            <a:schemeClr val="accent1"/>
          </a:solidFill>
          <a:ln w="22225" cap="flat" cmpd="sng" algn="ctr">
            <a:solidFill>
              <a:schemeClr val="accent5">
                <a:lumMod val="9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AA4A1A60-3B0B-4659-95F4-46FD4833CBB5}"/>
              </a:ext>
            </a:extLst>
          </p:cNvPr>
          <p:cNvCxnSpPr>
            <a:cxnSpLocks/>
          </p:cNvCxnSpPr>
          <p:nvPr/>
        </p:nvCxnSpPr>
        <p:spPr bwMode="auto">
          <a:xfrm>
            <a:off x="6023728" y="2229456"/>
            <a:ext cx="873969" cy="556164"/>
          </a:xfrm>
          <a:prstGeom prst="straightConnector1">
            <a:avLst/>
          </a:prstGeom>
          <a:solidFill>
            <a:schemeClr val="accent1"/>
          </a:solidFill>
          <a:ln w="22225" cap="flat" cmpd="sng" algn="ctr">
            <a:solidFill>
              <a:schemeClr val="accent5">
                <a:lumMod val="9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C2AF721A-8CE7-4D7B-8197-96F8F92EB0C4}"/>
              </a:ext>
            </a:extLst>
          </p:cNvPr>
          <p:cNvCxnSpPr>
            <a:cxnSpLocks/>
          </p:cNvCxnSpPr>
          <p:nvPr/>
        </p:nvCxnSpPr>
        <p:spPr bwMode="auto">
          <a:xfrm flipV="1">
            <a:off x="7324627" y="4254312"/>
            <a:ext cx="160255" cy="593097"/>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Group 2">
            <a:extLst>
              <a:ext uri="{FF2B5EF4-FFF2-40B4-BE49-F238E27FC236}">
                <a16:creationId xmlns:a16="http://schemas.microsoft.com/office/drawing/2014/main" id="{D24F08FE-6B48-43C0-A309-8E91FD363FF8}"/>
              </a:ext>
            </a:extLst>
          </p:cNvPr>
          <p:cNvGrpSpPr/>
          <p:nvPr/>
        </p:nvGrpSpPr>
        <p:grpSpPr>
          <a:xfrm>
            <a:off x="6460712" y="609364"/>
            <a:ext cx="1640008" cy="1824411"/>
            <a:chOff x="2262072" y="4469134"/>
            <a:chExt cx="1640008" cy="1824411"/>
          </a:xfrm>
        </p:grpSpPr>
        <p:grpSp>
          <p:nvGrpSpPr>
            <p:cNvPr id="24" name="Group 23">
              <a:extLst>
                <a:ext uri="{FF2B5EF4-FFF2-40B4-BE49-F238E27FC236}">
                  <a16:creationId xmlns:a16="http://schemas.microsoft.com/office/drawing/2014/main" id="{C0EAA1C3-A02F-450D-937D-37740436DD45}"/>
                </a:ext>
              </a:extLst>
            </p:cNvPr>
            <p:cNvGrpSpPr>
              <a:grpSpLocks noChangeAspect="1"/>
            </p:cNvGrpSpPr>
            <p:nvPr/>
          </p:nvGrpSpPr>
          <p:grpSpPr>
            <a:xfrm>
              <a:off x="2262072" y="4508755"/>
              <a:ext cx="1446683" cy="1784790"/>
              <a:chOff x="4420508" y="1602206"/>
              <a:chExt cx="3580113" cy="4416829"/>
            </a:xfrm>
          </p:grpSpPr>
          <p:sp>
            <p:nvSpPr>
              <p:cNvPr id="25" name="Isosceles Triangle 24">
                <a:extLst>
                  <a:ext uri="{FF2B5EF4-FFF2-40B4-BE49-F238E27FC236}">
                    <a16:creationId xmlns:a16="http://schemas.microsoft.com/office/drawing/2014/main" id="{EE3FAB27-650D-4900-8245-8279FF352A6B}"/>
                  </a:ext>
                </a:extLst>
              </p:cNvPr>
              <p:cNvSpPr/>
              <p:nvPr/>
            </p:nvSpPr>
            <p:spPr bwMode="auto">
              <a:xfrm rot="13504294">
                <a:off x="4029791" y="3111102"/>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F449B1C5-DFB5-407A-8671-072D17AC04E2}"/>
                  </a:ext>
                </a:extLst>
              </p:cNvPr>
              <p:cNvCxnSpPr>
                <a:cxnSpLocks/>
              </p:cNvCxnSpPr>
              <p:nvPr/>
            </p:nvCxnSpPr>
            <p:spPr bwMode="auto">
              <a:xfrm flipH="1" flipV="1">
                <a:off x="4420508" y="3965679"/>
                <a:ext cx="847092" cy="797868"/>
              </a:xfrm>
              <a:prstGeom prst="straightConnector1">
                <a:avLst/>
              </a:prstGeom>
              <a:solidFill>
                <a:schemeClr val="accent1"/>
              </a:solidFill>
              <a:ln w="508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129D756C-545F-47B8-9029-E21D9DDD864B}"/>
                  </a:ext>
                </a:extLst>
              </p:cNvPr>
              <p:cNvCxnSpPr>
                <a:cxnSpLocks/>
              </p:cNvCxnSpPr>
              <p:nvPr/>
            </p:nvCxnSpPr>
            <p:spPr bwMode="auto">
              <a:xfrm flipH="1" flipV="1">
                <a:off x="7523382" y="3965679"/>
                <a:ext cx="477239" cy="786735"/>
              </a:xfrm>
              <a:prstGeom prst="straightConnector1">
                <a:avLst/>
              </a:prstGeom>
              <a:solidFill>
                <a:schemeClr val="accent1"/>
              </a:solidFill>
              <a:ln w="508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922079FA-DA37-4542-A374-1919C632D69D}"/>
                  </a:ext>
                </a:extLst>
              </p:cNvPr>
              <p:cNvCxnSpPr>
                <a:cxnSpLocks/>
              </p:cNvCxnSpPr>
              <p:nvPr/>
            </p:nvCxnSpPr>
            <p:spPr bwMode="auto">
              <a:xfrm flipH="1" flipV="1">
                <a:off x="4420508" y="1602206"/>
                <a:ext cx="863078" cy="438894"/>
              </a:xfrm>
              <a:prstGeom prst="straightConnector1">
                <a:avLst/>
              </a:prstGeom>
              <a:solidFill>
                <a:schemeClr val="accent1"/>
              </a:solidFill>
              <a:ln w="508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AF04E320-DD11-48C1-B2CA-3B538035761D}"/>
                  </a:ext>
                </a:extLst>
              </p:cNvPr>
              <p:cNvCxnSpPr>
                <a:cxnSpLocks/>
              </p:cNvCxnSpPr>
              <p:nvPr/>
            </p:nvCxnSpPr>
            <p:spPr bwMode="auto">
              <a:xfrm>
                <a:off x="6346155" y="3110845"/>
                <a:ext cx="0" cy="1632142"/>
              </a:xfrm>
              <a:prstGeom prst="line">
                <a:avLst/>
              </a:prstGeom>
              <a:solidFill>
                <a:schemeClr val="accent1"/>
              </a:solidFill>
              <a:ln w="1905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8FB0C791-B69E-4C91-84EB-3087BF07DD85}"/>
                  </a:ext>
                </a:extLst>
              </p:cNvPr>
              <p:cNvCxnSpPr>
                <a:cxnSpLocks/>
              </p:cNvCxnSpPr>
              <p:nvPr/>
            </p:nvCxnSpPr>
            <p:spPr bwMode="auto">
              <a:xfrm flipV="1">
                <a:off x="5278348" y="3396513"/>
                <a:ext cx="1366268" cy="4494"/>
              </a:xfrm>
              <a:prstGeom prst="line">
                <a:avLst/>
              </a:prstGeom>
              <a:solidFill>
                <a:schemeClr val="accent1"/>
              </a:solidFill>
              <a:ln w="1905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583B1DB3-008F-4BE9-B4E6-270DBA02CB0D}"/>
                  </a:ext>
                </a:extLst>
              </p:cNvPr>
              <p:cNvCxnSpPr>
                <a:cxnSpLocks/>
              </p:cNvCxnSpPr>
              <p:nvPr/>
            </p:nvCxnSpPr>
            <p:spPr bwMode="auto">
              <a:xfrm>
                <a:off x="5294393" y="2347906"/>
                <a:ext cx="2388452" cy="2389142"/>
              </a:xfrm>
              <a:prstGeom prst="line">
                <a:avLst/>
              </a:prstGeom>
              <a:solidFill>
                <a:schemeClr val="accent1"/>
              </a:solidFill>
              <a:ln w="1905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C33143B5-E1C7-4105-9E24-A35BE2E44F47}"/>
                  </a:ext>
                </a:extLst>
              </p:cNvPr>
              <p:cNvCxnSpPr>
                <a:cxnSpLocks/>
              </p:cNvCxnSpPr>
              <p:nvPr/>
            </p:nvCxnSpPr>
            <p:spPr bwMode="auto">
              <a:xfrm flipH="1" flipV="1">
                <a:off x="5656082" y="2809188"/>
                <a:ext cx="699516" cy="592236"/>
              </a:xfrm>
              <a:prstGeom prst="straightConnector1">
                <a:avLst/>
              </a:prstGeom>
              <a:solidFill>
                <a:schemeClr val="accent1"/>
              </a:solidFill>
              <a:ln w="508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35">
                <a:extLst>
                  <a:ext uri="{FF2B5EF4-FFF2-40B4-BE49-F238E27FC236}">
                    <a16:creationId xmlns:a16="http://schemas.microsoft.com/office/drawing/2014/main" id="{50D31B63-CFA3-463F-8A8F-9DE3E8F364A6}"/>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37" name="Rectangle 36">
              <a:extLst>
                <a:ext uri="{FF2B5EF4-FFF2-40B4-BE49-F238E27FC236}">
                  <a16:creationId xmlns:a16="http://schemas.microsoft.com/office/drawing/2014/main" id="{765F62C9-2EDE-4722-AB43-1EDCEE88BA93}"/>
                </a:ext>
              </a:extLst>
            </p:cNvPr>
            <p:cNvSpPr/>
            <p:nvPr/>
          </p:nvSpPr>
          <p:spPr>
            <a:xfrm>
              <a:off x="2446939" y="5775509"/>
              <a:ext cx="372218" cy="276999"/>
            </a:xfrm>
            <a:prstGeom prst="rect">
              <a:avLst/>
            </a:prstGeom>
          </p:spPr>
          <p:txBody>
            <a:bodyPr wrap="none">
              <a:spAutoFit/>
            </a:bodyPr>
            <a:lstStyle/>
            <a:p>
              <a:r>
                <a:rPr lang="en-US" sz="1200" dirty="0">
                  <a:solidFill>
                    <a:schemeClr val="bg1"/>
                  </a:solidFill>
                  <a:sym typeface="Symbol" panose="05050102010706020507" pitchFamily="18" charset="2"/>
                </a:rPr>
                <a:t>(0)</a:t>
              </a:r>
              <a:endParaRPr lang="en-US" sz="1200" dirty="0">
                <a:solidFill>
                  <a:schemeClr val="bg1"/>
                </a:solidFill>
              </a:endParaRPr>
            </a:p>
          </p:txBody>
        </p:sp>
        <p:sp>
          <p:nvSpPr>
            <p:cNvPr id="38" name="Rectangle 37">
              <a:extLst>
                <a:ext uri="{FF2B5EF4-FFF2-40B4-BE49-F238E27FC236}">
                  <a16:creationId xmlns:a16="http://schemas.microsoft.com/office/drawing/2014/main" id="{2D40AAD9-69D5-45C3-A0E5-0BA0D19BFB46}"/>
                </a:ext>
              </a:extLst>
            </p:cNvPr>
            <p:cNvSpPr/>
            <p:nvPr/>
          </p:nvSpPr>
          <p:spPr>
            <a:xfrm>
              <a:off x="3529862" y="5775508"/>
              <a:ext cx="372218" cy="276999"/>
            </a:xfrm>
            <a:prstGeom prst="rect">
              <a:avLst/>
            </a:prstGeom>
          </p:spPr>
          <p:txBody>
            <a:bodyPr wrap="none">
              <a:spAutoFit/>
            </a:bodyPr>
            <a:lstStyle/>
            <a:p>
              <a:r>
                <a:rPr lang="en-US" sz="1200" dirty="0">
                  <a:solidFill>
                    <a:schemeClr val="bg1"/>
                  </a:solidFill>
                  <a:sym typeface="Symbol" panose="05050102010706020507" pitchFamily="18" charset="2"/>
                </a:rPr>
                <a:t>(1)</a:t>
              </a:r>
              <a:endParaRPr lang="en-US" sz="1200" dirty="0">
                <a:solidFill>
                  <a:schemeClr val="bg1"/>
                </a:solidFill>
              </a:endParaRPr>
            </a:p>
          </p:txBody>
        </p:sp>
        <p:sp>
          <p:nvSpPr>
            <p:cNvPr id="39" name="Rectangle 38">
              <a:extLst>
                <a:ext uri="{FF2B5EF4-FFF2-40B4-BE49-F238E27FC236}">
                  <a16:creationId xmlns:a16="http://schemas.microsoft.com/office/drawing/2014/main" id="{A28F9206-57B9-408D-98E4-22A236FCD877}"/>
                </a:ext>
              </a:extLst>
            </p:cNvPr>
            <p:cNvSpPr/>
            <p:nvPr/>
          </p:nvSpPr>
          <p:spPr>
            <a:xfrm>
              <a:off x="2575244" y="4469134"/>
              <a:ext cx="372218" cy="276999"/>
            </a:xfrm>
            <a:prstGeom prst="rect">
              <a:avLst/>
            </a:prstGeom>
          </p:spPr>
          <p:txBody>
            <a:bodyPr wrap="none">
              <a:spAutoFit/>
            </a:bodyPr>
            <a:lstStyle/>
            <a:p>
              <a:r>
                <a:rPr lang="en-US" sz="1200" dirty="0">
                  <a:solidFill>
                    <a:schemeClr val="bg1"/>
                  </a:solidFill>
                  <a:sym typeface="Symbol" panose="05050102010706020507" pitchFamily="18" charset="2"/>
                </a:rPr>
                <a:t>(2)</a:t>
              </a:r>
              <a:endParaRPr lang="en-US" sz="1200" dirty="0">
                <a:solidFill>
                  <a:schemeClr val="bg1"/>
                </a:solidFill>
              </a:endParaRPr>
            </a:p>
          </p:txBody>
        </p:sp>
      </p:grpSp>
    </p:spTree>
    <p:extLst>
      <p:ext uri="{BB962C8B-B14F-4D97-AF65-F5344CB8AC3E}">
        <p14:creationId xmlns:p14="http://schemas.microsoft.com/office/powerpoint/2010/main" val="263021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Trajectory equations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9E3765-47B0-4813-9A3D-47C05CD15271}"/>
                  </a:ext>
                </a:extLst>
              </p:cNvPr>
              <p:cNvSpPr txBox="1"/>
              <p:nvPr/>
            </p:nvSpPr>
            <p:spPr>
              <a:xfrm>
                <a:off x="1164212" y="2795047"/>
                <a:ext cx="656032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chemeClr val="bg1"/>
                                </a:solidFill>
                                <a:latin typeface="Cambria Math" panose="02040503050406030204" pitchFamily="18" charset="0"/>
                                <a:ea typeface="Cambria Math" panose="02040503050406030204" pitchFamily="18" charset="0"/>
                              </a:rPr>
                              <m:t>𝛼</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up>
                        <m:r>
                          <a:rPr lang="en-US" sz="2400" b="0" i="1" smtClean="0">
                            <a:solidFill>
                              <a:schemeClr val="bg1"/>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b="0" i="1" smtClean="0">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i="1" smtClean="0">
                        <a:solidFill>
                          <a:schemeClr val="bg1"/>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2" name="TextBox 1">
                <a:extLst>
                  <a:ext uri="{FF2B5EF4-FFF2-40B4-BE49-F238E27FC236}">
                    <a16:creationId xmlns:a16="http://schemas.microsoft.com/office/drawing/2014/main" id="{B39E3765-47B0-4813-9A3D-47C05CD15271}"/>
                  </a:ext>
                </a:extLst>
              </p:cNvPr>
              <p:cNvSpPr txBox="1">
                <a:spLocks noRot="1" noChangeAspect="1" noMove="1" noResize="1" noEditPoints="1" noAdjustHandles="1" noChangeArrowheads="1" noChangeShapeType="1" noTextEdit="1"/>
              </p:cNvSpPr>
              <p:nvPr/>
            </p:nvSpPr>
            <p:spPr>
              <a:xfrm>
                <a:off x="1164212" y="2795047"/>
                <a:ext cx="6560322" cy="552715"/>
              </a:xfrm>
              <a:prstGeom prst="rect">
                <a:avLst/>
              </a:prstGeom>
              <a:blipFill>
                <a:blip r:embed="rId3"/>
                <a:stretch>
                  <a:fillRect l="-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AB59B5-D7F6-4DFC-AEFA-769E1289FFF7}"/>
                  </a:ext>
                </a:extLst>
              </p:cNvPr>
              <p:cNvSpPr txBox="1"/>
              <p:nvPr/>
            </p:nvSpPr>
            <p:spPr>
              <a:xfrm>
                <a:off x="1165780" y="3701596"/>
                <a:ext cx="672171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chemeClr val="bg1"/>
                                </a:solidFill>
                                <a:latin typeface="Cambria Math" panose="02040503050406030204" pitchFamily="18" charset="0"/>
                                <a:ea typeface="Cambria Math" panose="02040503050406030204" pitchFamily="18" charset="0"/>
                              </a:rPr>
                              <m:t>𝛽</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up>
                        <m:r>
                          <a:rPr lang="en-US" sz="2400" b="0" i="1" smtClean="0">
                            <a:solidFill>
                              <a:schemeClr val="bg1"/>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accent2"/>
                            </a:solidFill>
                            <a:latin typeface="Cambria Math" panose="02040503050406030204" pitchFamily="18" charset="0"/>
                          </a:rPr>
                        </m:ctrlPr>
                      </m:dPr>
                      <m:e>
                        <m:sSubSup>
                          <m:sSubSupPr>
                            <m:ctrlPr>
                              <a:rPr lang="en-US" sz="2400" i="1" smtClean="0">
                                <a:solidFill>
                                  <a:schemeClr val="accent2"/>
                                </a:solidFill>
                                <a:latin typeface="Cambria Math" panose="02040503050406030204" pitchFamily="18" charset="0"/>
                              </a:rPr>
                            </m:ctrlPr>
                          </m:sSubSupPr>
                          <m:e>
                            <m:r>
                              <a:rPr lang="en-US" sz="2400" i="1">
                                <a:solidFill>
                                  <a:schemeClr val="accent2"/>
                                </a:solidFill>
                                <a:latin typeface="Cambria Math" panose="02040503050406030204" pitchFamily="18" charset="0"/>
                              </a:rPr>
                              <m:t>𝑣</m:t>
                            </m:r>
                          </m:e>
                          <m:sub>
                            <m:r>
                              <a:rPr lang="en-US" sz="2400" i="1" smtClean="0">
                                <a:solidFill>
                                  <a:schemeClr val="accent2"/>
                                </a:solidFill>
                                <a:latin typeface="Cambria Math" panose="02040503050406030204" pitchFamily="18" charset="0"/>
                                <a:ea typeface="Cambria Math" panose="02040503050406030204" pitchFamily="18" charset="0"/>
                              </a:rPr>
                              <m:t>𝛽</m:t>
                            </m:r>
                          </m:sub>
                          <m:sup>
                            <m:r>
                              <a:rPr lang="en-US" sz="2400" i="1">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1</m:t>
                            </m:r>
                            <m:r>
                              <a:rPr lang="en-US" sz="2400" i="1">
                                <a:solidFill>
                                  <a:schemeClr val="accent2"/>
                                </a:solidFill>
                                <a:latin typeface="Cambria Math" panose="02040503050406030204" pitchFamily="18" charset="0"/>
                              </a:rPr>
                              <m:t>)</m:t>
                            </m:r>
                          </m:sup>
                        </m:sSubSup>
                        <m:r>
                          <a:rPr lang="en-US" sz="2400" b="0" i="1" smtClean="0">
                            <a:solidFill>
                              <a:schemeClr val="accent2"/>
                            </a:solidFill>
                            <a:latin typeface="Cambria Math" panose="02040503050406030204" pitchFamily="18" charset="0"/>
                          </a:rPr>
                          <m:t>−</m:t>
                        </m:r>
                        <m:sSubSup>
                          <m:sSubSupPr>
                            <m:ctrlPr>
                              <a:rPr lang="en-US" sz="2400" i="1" smtClean="0">
                                <a:solidFill>
                                  <a:schemeClr val="accent2"/>
                                </a:solidFill>
                                <a:latin typeface="Cambria Math" panose="02040503050406030204" pitchFamily="18" charset="0"/>
                              </a:rPr>
                            </m:ctrlPr>
                          </m:sSubSupPr>
                          <m:e>
                            <m:r>
                              <a:rPr lang="en-US" sz="2400" i="1">
                                <a:solidFill>
                                  <a:schemeClr val="accent2"/>
                                </a:solidFill>
                                <a:latin typeface="Cambria Math" panose="02040503050406030204" pitchFamily="18" charset="0"/>
                              </a:rPr>
                              <m:t>𝑣</m:t>
                            </m:r>
                          </m:e>
                          <m:sub>
                            <m:r>
                              <a:rPr lang="en-US" sz="2400" i="1" smtClean="0">
                                <a:solidFill>
                                  <a:schemeClr val="accent2"/>
                                </a:solidFill>
                                <a:latin typeface="Cambria Math" panose="02040503050406030204" pitchFamily="18" charset="0"/>
                                <a:ea typeface="Cambria Math" panose="02040503050406030204" pitchFamily="18" charset="0"/>
                              </a:rPr>
                              <m:t>𝛽</m:t>
                            </m:r>
                          </m:sub>
                          <m:sup>
                            <m:r>
                              <a:rPr lang="en-US" sz="2400" i="1">
                                <a:solidFill>
                                  <a:schemeClr val="accent2"/>
                                </a:solidFill>
                                <a:latin typeface="Cambria Math" panose="02040503050406030204" pitchFamily="18" charset="0"/>
                              </a:rPr>
                              <m:t>(0)</m:t>
                            </m:r>
                          </m:sup>
                        </m:sSubSup>
                      </m:e>
                    </m:d>
                    <m:r>
                      <a:rPr lang="en-US" sz="2400" b="0" i="1" smtClean="0">
                        <a:solidFill>
                          <a:schemeClr val="accent2"/>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(0)</m:t>
                            </m:r>
                          </m:sup>
                        </m:sSubSup>
                      </m:e>
                    </m:d>
                    <m:r>
                      <a:rPr lang="en-US" sz="2400" i="1" smtClean="0">
                        <a:solidFill>
                          <a:schemeClr val="bg1"/>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18" name="TextBox 17">
                <a:extLst>
                  <a:ext uri="{FF2B5EF4-FFF2-40B4-BE49-F238E27FC236}">
                    <a16:creationId xmlns:a16="http://schemas.microsoft.com/office/drawing/2014/main" id="{48AB59B5-D7F6-4DFC-AEFA-769E1289FFF7}"/>
                  </a:ext>
                </a:extLst>
              </p:cNvPr>
              <p:cNvSpPr txBox="1">
                <a:spLocks noRot="1" noChangeAspect="1" noMove="1" noResize="1" noEditPoints="1" noAdjustHandles="1" noChangeArrowheads="1" noChangeShapeType="1" noTextEdit="1"/>
              </p:cNvSpPr>
              <p:nvPr/>
            </p:nvSpPr>
            <p:spPr>
              <a:xfrm>
                <a:off x="1165780" y="3701596"/>
                <a:ext cx="6721712" cy="552715"/>
              </a:xfrm>
              <a:prstGeom prst="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AC9949B-70A3-40ED-B5C7-8ED9DE4147A2}"/>
              </a:ext>
            </a:extLst>
          </p:cNvPr>
          <p:cNvCxnSpPr>
            <a:cxnSpLocks/>
          </p:cNvCxnSpPr>
          <p:nvPr/>
        </p:nvCxnSpPr>
        <p:spPr bwMode="auto">
          <a:xfrm>
            <a:off x="3459637" y="3701596"/>
            <a:ext cx="1621410" cy="672441"/>
          </a:xfrm>
          <a:prstGeom prst="straightConnector1">
            <a:avLst/>
          </a:prstGeom>
          <a:solidFill>
            <a:schemeClr val="accent1"/>
          </a:solidFill>
          <a:ln w="22225" cap="flat" cmpd="sng" algn="ctr">
            <a:solidFill>
              <a:schemeClr val="accent6"/>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a:extLst>
              <a:ext uri="{FF2B5EF4-FFF2-40B4-BE49-F238E27FC236}">
                <a16:creationId xmlns:a16="http://schemas.microsoft.com/office/drawing/2014/main" id="{A9F6833E-3798-46AF-8037-2C3816245E15}"/>
              </a:ext>
            </a:extLst>
          </p:cNvPr>
          <p:cNvSpPr/>
          <p:nvPr/>
        </p:nvSpPr>
        <p:spPr>
          <a:xfrm>
            <a:off x="5007871" y="4254311"/>
            <a:ext cx="525663" cy="400110"/>
          </a:xfrm>
          <a:prstGeom prst="rect">
            <a:avLst/>
          </a:prstGeom>
        </p:spPr>
        <p:txBody>
          <a:bodyPr wrap="square">
            <a:spAutoFit/>
          </a:bodyPr>
          <a:lstStyle/>
          <a:p>
            <a:r>
              <a:rPr lang="en-US" sz="2000" dirty="0">
                <a:solidFill>
                  <a:schemeClr val="accent2"/>
                </a:solidFill>
                <a:sym typeface="Symbol" panose="05050102010706020507" pitchFamily="18" charset="2"/>
              </a:rPr>
              <a:t>=0</a:t>
            </a:r>
            <a:endParaRPr lang="en-US" sz="2000" dirty="0">
              <a:solidFill>
                <a:schemeClr val="accent2"/>
              </a:solidFill>
            </a:endParaRPr>
          </a:p>
        </p:txBody>
      </p:sp>
      <p:grpSp>
        <p:nvGrpSpPr>
          <p:cNvPr id="3" name="Group 2">
            <a:extLst>
              <a:ext uri="{FF2B5EF4-FFF2-40B4-BE49-F238E27FC236}">
                <a16:creationId xmlns:a16="http://schemas.microsoft.com/office/drawing/2014/main" id="{6F0FABE5-A555-4ED3-8044-95065824606E}"/>
              </a:ext>
            </a:extLst>
          </p:cNvPr>
          <p:cNvGrpSpPr/>
          <p:nvPr/>
        </p:nvGrpSpPr>
        <p:grpSpPr>
          <a:xfrm>
            <a:off x="5826737" y="4557065"/>
            <a:ext cx="2500050" cy="2004534"/>
            <a:chOff x="5826737" y="4557065"/>
            <a:chExt cx="2500050" cy="2004534"/>
          </a:xfrm>
        </p:grpSpPr>
        <p:grpSp>
          <p:nvGrpSpPr>
            <p:cNvPr id="20" name="Group 19">
              <a:extLst>
                <a:ext uri="{FF2B5EF4-FFF2-40B4-BE49-F238E27FC236}">
                  <a16:creationId xmlns:a16="http://schemas.microsoft.com/office/drawing/2014/main" id="{BFDD8C43-A330-47CF-8A0A-E383F72CFEE0}"/>
                </a:ext>
              </a:extLst>
            </p:cNvPr>
            <p:cNvGrpSpPr/>
            <p:nvPr/>
          </p:nvGrpSpPr>
          <p:grpSpPr>
            <a:xfrm>
              <a:off x="5826737" y="4557065"/>
              <a:ext cx="2500050" cy="2004534"/>
              <a:chOff x="6387848" y="4557065"/>
              <a:chExt cx="2500050" cy="2004534"/>
            </a:xfrm>
          </p:grpSpPr>
          <p:grpSp>
            <p:nvGrpSpPr>
              <p:cNvPr id="23" name="Group 22">
                <a:extLst>
                  <a:ext uri="{FF2B5EF4-FFF2-40B4-BE49-F238E27FC236}">
                    <a16:creationId xmlns:a16="http://schemas.microsoft.com/office/drawing/2014/main" id="{CEE1C453-5C1F-40CA-9640-98716E2E598D}"/>
                  </a:ext>
                </a:extLst>
              </p:cNvPr>
              <p:cNvGrpSpPr/>
              <p:nvPr/>
            </p:nvGrpSpPr>
            <p:grpSpPr>
              <a:xfrm>
                <a:off x="6763738" y="4557065"/>
                <a:ext cx="2124160" cy="2004534"/>
                <a:chOff x="6763738" y="4557065"/>
                <a:chExt cx="2124160" cy="2004534"/>
              </a:xfrm>
            </p:grpSpPr>
            <p:sp>
              <p:nvSpPr>
                <p:cNvPr id="39" name="Isosceles Triangle 38">
                  <a:extLst>
                    <a:ext uri="{FF2B5EF4-FFF2-40B4-BE49-F238E27FC236}">
                      <a16:creationId xmlns:a16="http://schemas.microsoft.com/office/drawing/2014/main" id="{5C5D0D0A-3DB7-456B-AACE-5E67865315DA}"/>
                    </a:ext>
                  </a:extLst>
                </p:cNvPr>
                <p:cNvSpPr/>
                <p:nvPr/>
              </p:nvSpPr>
              <p:spPr bwMode="auto">
                <a:xfrm rot="13504294">
                  <a:off x="6325158" y="5056469"/>
                  <a:ext cx="2004534" cy="1005725"/>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FEE03DFF-460F-4BDC-A626-3AF8FDE7D93F}"/>
                    </a:ext>
                  </a:extLst>
                </p:cNvPr>
                <p:cNvSpPr/>
                <p:nvPr/>
              </p:nvSpPr>
              <p:spPr>
                <a:xfrm>
                  <a:off x="6763738" y="5892149"/>
                  <a:ext cx="372218" cy="276999"/>
                </a:xfrm>
                <a:prstGeom prst="rect">
                  <a:avLst/>
                </a:prstGeom>
              </p:spPr>
              <p:txBody>
                <a:bodyPr wrap="none">
                  <a:spAutoFit/>
                </a:bodyPr>
                <a:lstStyle/>
                <a:p>
                  <a:r>
                    <a:rPr lang="en-US" sz="1200" dirty="0">
                      <a:solidFill>
                        <a:schemeClr val="bg1"/>
                      </a:solidFill>
                      <a:sym typeface="Symbol" panose="05050102010706020507" pitchFamily="18" charset="2"/>
                    </a:rPr>
                    <a:t>(0)</a:t>
                  </a:r>
                  <a:endParaRPr lang="en-US" sz="1200" dirty="0">
                    <a:solidFill>
                      <a:schemeClr val="bg1"/>
                    </a:solidFill>
                  </a:endParaRPr>
                </a:p>
              </p:txBody>
            </p:sp>
            <p:sp>
              <p:nvSpPr>
                <p:cNvPr id="34" name="Rectangle 33">
                  <a:extLst>
                    <a:ext uri="{FF2B5EF4-FFF2-40B4-BE49-F238E27FC236}">
                      <a16:creationId xmlns:a16="http://schemas.microsoft.com/office/drawing/2014/main" id="{3B7048DF-91D4-456A-940A-FE03D57750C5}"/>
                    </a:ext>
                  </a:extLst>
                </p:cNvPr>
                <p:cNvSpPr/>
                <p:nvPr/>
              </p:nvSpPr>
              <p:spPr>
                <a:xfrm>
                  <a:off x="8190460" y="5892149"/>
                  <a:ext cx="372218" cy="276999"/>
                </a:xfrm>
                <a:prstGeom prst="rect">
                  <a:avLst/>
                </a:prstGeom>
              </p:spPr>
              <p:txBody>
                <a:bodyPr wrap="none">
                  <a:spAutoFit/>
                </a:bodyPr>
                <a:lstStyle/>
                <a:p>
                  <a:r>
                    <a:rPr lang="en-US" sz="1200" dirty="0">
                      <a:solidFill>
                        <a:schemeClr val="bg1"/>
                      </a:solidFill>
                      <a:sym typeface="Symbol" panose="05050102010706020507" pitchFamily="18" charset="2"/>
                    </a:rPr>
                    <a:t>(1)</a:t>
                  </a:r>
                  <a:endParaRPr lang="en-US" sz="1200" dirty="0">
                    <a:solidFill>
                      <a:schemeClr val="bg1"/>
                    </a:solidFill>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D60E482-6B4B-484E-AC9B-22739E675DD9}"/>
                        </a:ext>
                      </a:extLst>
                    </p:cNvPr>
                    <p:cNvSpPr/>
                    <p:nvPr/>
                  </p:nvSpPr>
                  <p:spPr>
                    <a:xfrm>
                      <a:off x="8301134" y="5483620"/>
                      <a:ext cx="586764" cy="43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accent6"/>
                                    </a:solidFill>
                                    <a:latin typeface="Cambria Math" panose="02040503050406030204" pitchFamily="18" charset="0"/>
                                  </a:rPr>
                                </m:ctrlPr>
                              </m:sSubSupPr>
                              <m:e>
                                <m:r>
                                  <a:rPr lang="en-US" sz="1600" i="1">
                                    <a:solidFill>
                                      <a:schemeClr val="accent6"/>
                                    </a:solidFill>
                                    <a:latin typeface="Cambria Math" panose="02040503050406030204" pitchFamily="18" charset="0"/>
                                  </a:rPr>
                                  <m:t>𝑣</m:t>
                                </m:r>
                              </m:e>
                              <m:sub>
                                <m:r>
                                  <a:rPr lang="en-US" sz="1600" i="1">
                                    <a:solidFill>
                                      <a:schemeClr val="accent6"/>
                                    </a:solidFill>
                                    <a:latin typeface="Cambria Math" panose="02040503050406030204" pitchFamily="18" charset="0"/>
                                    <a:ea typeface="Cambria Math" panose="02040503050406030204" pitchFamily="18" charset="0"/>
                                  </a:rPr>
                                  <m:t>𝛽</m:t>
                                </m:r>
                              </m:sub>
                              <m:sup>
                                <m:r>
                                  <a:rPr lang="en-US" sz="1600" i="1">
                                    <a:solidFill>
                                      <a:schemeClr val="accent6"/>
                                    </a:solidFill>
                                    <a:latin typeface="Cambria Math" panose="02040503050406030204" pitchFamily="18" charset="0"/>
                                  </a:rPr>
                                  <m:t>(1)</m:t>
                                </m:r>
                              </m:sup>
                            </m:sSubSup>
                          </m:oMath>
                        </m:oMathPara>
                      </a14:m>
                      <a:endParaRPr lang="en-US" sz="1600" dirty="0"/>
                    </a:p>
                  </p:txBody>
                </p:sp>
              </mc:Choice>
              <mc:Fallback xmlns="">
                <p:sp>
                  <p:nvSpPr>
                    <p:cNvPr id="35" name="Rectangle 34">
                      <a:extLst>
                        <a:ext uri="{FF2B5EF4-FFF2-40B4-BE49-F238E27FC236}">
                          <a16:creationId xmlns:a16="http://schemas.microsoft.com/office/drawing/2014/main" id="{CD60E482-6B4B-484E-AC9B-22739E675DD9}"/>
                        </a:ext>
                      </a:extLst>
                    </p:cNvPr>
                    <p:cNvSpPr>
                      <a:spLocks noRot="1" noChangeAspect="1" noMove="1" noResize="1" noEditPoints="1" noAdjustHandles="1" noChangeArrowheads="1" noChangeShapeType="1" noTextEdit="1"/>
                    </p:cNvSpPr>
                    <p:nvPr/>
                  </p:nvSpPr>
                  <p:spPr>
                    <a:xfrm>
                      <a:off x="8301134" y="5483620"/>
                      <a:ext cx="586764" cy="437556"/>
                    </a:xfrm>
                    <a:prstGeom prst="rect">
                      <a:avLst/>
                    </a:prstGeom>
                    <a:blipFill>
                      <a:blip r:embed="rId5"/>
                      <a:stretch>
                        <a:fillRect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632574A-D9AA-401E-BFB3-EBC9A630F379}"/>
                        </a:ext>
                      </a:extLst>
                    </p:cNvPr>
                    <p:cNvSpPr/>
                    <p:nvPr/>
                  </p:nvSpPr>
                  <p:spPr>
                    <a:xfrm>
                      <a:off x="6887963" y="5483622"/>
                      <a:ext cx="586764" cy="43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accent6"/>
                                    </a:solidFill>
                                    <a:latin typeface="Cambria Math" panose="02040503050406030204" pitchFamily="18" charset="0"/>
                                  </a:rPr>
                                </m:ctrlPr>
                              </m:sSubSupPr>
                              <m:e>
                                <m:r>
                                  <a:rPr lang="en-US" sz="1600" i="1">
                                    <a:solidFill>
                                      <a:schemeClr val="accent6"/>
                                    </a:solidFill>
                                    <a:latin typeface="Cambria Math" panose="02040503050406030204" pitchFamily="18" charset="0"/>
                                  </a:rPr>
                                  <m:t>𝑣</m:t>
                                </m:r>
                              </m:e>
                              <m:sub>
                                <m:r>
                                  <a:rPr lang="en-US" sz="1600" i="1">
                                    <a:solidFill>
                                      <a:schemeClr val="accent6"/>
                                    </a:solidFill>
                                    <a:latin typeface="Cambria Math" panose="02040503050406030204" pitchFamily="18" charset="0"/>
                                    <a:ea typeface="Cambria Math" panose="02040503050406030204" pitchFamily="18" charset="0"/>
                                  </a:rPr>
                                  <m:t>𝛽</m:t>
                                </m:r>
                              </m:sub>
                              <m:sup>
                                <m:r>
                                  <a:rPr lang="en-US" sz="1600" i="1">
                                    <a:solidFill>
                                      <a:schemeClr val="accent6"/>
                                    </a:solidFill>
                                    <a:latin typeface="Cambria Math" panose="02040503050406030204" pitchFamily="18" charset="0"/>
                                  </a:rPr>
                                  <m:t>(</m:t>
                                </m:r>
                                <m:r>
                                  <a:rPr lang="en-US" sz="1600" b="0" i="1" smtClean="0">
                                    <a:solidFill>
                                      <a:schemeClr val="accent6"/>
                                    </a:solidFill>
                                    <a:latin typeface="Cambria Math" panose="02040503050406030204" pitchFamily="18" charset="0"/>
                                  </a:rPr>
                                  <m:t>0</m:t>
                                </m:r>
                                <m:r>
                                  <a:rPr lang="en-US" sz="1600" i="1">
                                    <a:solidFill>
                                      <a:schemeClr val="accent6"/>
                                    </a:solidFill>
                                    <a:latin typeface="Cambria Math" panose="02040503050406030204" pitchFamily="18" charset="0"/>
                                  </a:rPr>
                                  <m:t>)</m:t>
                                </m:r>
                              </m:sup>
                            </m:sSubSup>
                          </m:oMath>
                        </m:oMathPara>
                      </a14:m>
                      <a:endParaRPr lang="en-US" sz="1600" dirty="0"/>
                    </a:p>
                  </p:txBody>
                </p:sp>
              </mc:Choice>
              <mc:Fallback xmlns="">
                <p:sp>
                  <p:nvSpPr>
                    <p:cNvPr id="36" name="Rectangle 35">
                      <a:extLst>
                        <a:ext uri="{FF2B5EF4-FFF2-40B4-BE49-F238E27FC236}">
                          <a16:creationId xmlns:a16="http://schemas.microsoft.com/office/drawing/2014/main" id="{2632574A-D9AA-401E-BFB3-EBC9A630F379}"/>
                        </a:ext>
                      </a:extLst>
                    </p:cNvPr>
                    <p:cNvSpPr>
                      <a:spLocks noRot="1" noChangeAspect="1" noMove="1" noResize="1" noEditPoints="1" noAdjustHandles="1" noChangeArrowheads="1" noChangeShapeType="1" noTextEdit="1"/>
                    </p:cNvSpPr>
                    <p:nvPr/>
                  </p:nvSpPr>
                  <p:spPr>
                    <a:xfrm>
                      <a:off x="6887963" y="5483622"/>
                      <a:ext cx="586764" cy="437556"/>
                    </a:xfrm>
                    <a:prstGeom prst="rect">
                      <a:avLst/>
                    </a:prstGeom>
                    <a:blipFill>
                      <a:blip r:embed="rId6"/>
                      <a:stretch>
                        <a:fillRect b="-5634"/>
                      </a:stretch>
                    </a:blipFill>
                  </p:spPr>
                  <p:txBody>
                    <a:bodyPr/>
                    <a:lstStyle/>
                    <a:p>
                      <a:r>
                        <a:rPr lang="en-US">
                          <a:noFill/>
                        </a:rPr>
                        <a:t> </a:t>
                      </a:r>
                    </a:p>
                  </p:txBody>
                </p:sp>
              </mc:Fallback>
            </mc:AlternateContent>
          </p:grpSp>
          <p:cxnSp>
            <p:nvCxnSpPr>
              <p:cNvPr id="29" name="Straight Connector 28">
                <a:extLst>
                  <a:ext uri="{FF2B5EF4-FFF2-40B4-BE49-F238E27FC236}">
                    <a16:creationId xmlns:a16="http://schemas.microsoft.com/office/drawing/2014/main" id="{06E11ACE-0151-49F0-AFE9-6476977C2A22}"/>
                  </a:ext>
                </a:extLst>
              </p:cNvPr>
              <p:cNvCxnSpPr>
                <a:cxnSpLocks/>
              </p:cNvCxnSpPr>
              <p:nvPr/>
            </p:nvCxnSpPr>
            <p:spPr bwMode="auto">
              <a:xfrm>
                <a:off x="6387848" y="5498793"/>
                <a:ext cx="2117035" cy="0"/>
              </a:xfrm>
              <a:prstGeom prst="line">
                <a:avLst/>
              </a:prstGeom>
              <a:solidFill>
                <a:schemeClr val="accent1"/>
              </a:solidFill>
              <a:ln w="22225"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4" name="Straight Arrow Connector 43">
              <a:extLst>
                <a:ext uri="{FF2B5EF4-FFF2-40B4-BE49-F238E27FC236}">
                  <a16:creationId xmlns:a16="http://schemas.microsoft.com/office/drawing/2014/main" id="{8842572F-A1B6-467B-BA03-613FEACE75A5}"/>
                </a:ext>
              </a:extLst>
            </p:cNvPr>
            <p:cNvCxnSpPr>
              <a:cxnSpLocks/>
            </p:cNvCxnSpPr>
            <p:nvPr/>
          </p:nvCxnSpPr>
          <p:spPr bwMode="auto">
            <a:xfrm flipV="1">
              <a:off x="6404731" y="5498794"/>
              <a:ext cx="0" cy="407209"/>
            </a:xfrm>
            <a:prstGeom prst="straightConnector1">
              <a:avLst/>
            </a:prstGeom>
            <a:solidFill>
              <a:schemeClr val="accent1"/>
            </a:solidFill>
            <a:ln w="4127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89809A24-8010-48FF-B15E-D0BC71D04DA5}"/>
                </a:ext>
              </a:extLst>
            </p:cNvPr>
            <p:cNvCxnSpPr>
              <a:cxnSpLocks/>
            </p:cNvCxnSpPr>
            <p:nvPr/>
          </p:nvCxnSpPr>
          <p:spPr bwMode="auto">
            <a:xfrm flipV="1">
              <a:off x="7809406" y="5492141"/>
              <a:ext cx="0" cy="407209"/>
            </a:xfrm>
            <a:prstGeom prst="straightConnector1">
              <a:avLst/>
            </a:prstGeom>
            <a:solidFill>
              <a:schemeClr val="accent1"/>
            </a:solidFill>
            <a:ln w="4127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79159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Trajectory equations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9E3765-47B0-4813-9A3D-47C05CD15271}"/>
                  </a:ext>
                </a:extLst>
              </p:cNvPr>
              <p:cNvSpPr txBox="1"/>
              <p:nvPr/>
            </p:nvSpPr>
            <p:spPr>
              <a:xfrm>
                <a:off x="1164212" y="2795047"/>
                <a:ext cx="656032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chemeClr val="bg1"/>
                                </a:solidFill>
                                <a:latin typeface="Cambria Math" panose="02040503050406030204" pitchFamily="18" charset="0"/>
                                <a:ea typeface="Cambria Math" panose="02040503050406030204" pitchFamily="18" charset="0"/>
                              </a:rPr>
                              <m:t>𝛼</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up>
                        <m:r>
                          <a:rPr lang="en-US" sz="2400" b="0" i="1" smtClean="0">
                            <a:solidFill>
                              <a:schemeClr val="bg1"/>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b="0" i="1" smtClean="0">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i="1" smtClean="0">
                        <a:solidFill>
                          <a:schemeClr val="bg1"/>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2" name="TextBox 1">
                <a:extLst>
                  <a:ext uri="{FF2B5EF4-FFF2-40B4-BE49-F238E27FC236}">
                    <a16:creationId xmlns:a16="http://schemas.microsoft.com/office/drawing/2014/main" id="{B39E3765-47B0-4813-9A3D-47C05CD15271}"/>
                  </a:ext>
                </a:extLst>
              </p:cNvPr>
              <p:cNvSpPr txBox="1">
                <a:spLocks noRot="1" noChangeAspect="1" noMove="1" noResize="1" noEditPoints="1" noAdjustHandles="1" noChangeArrowheads="1" noChangeShapeType="1" noTextEdit="1"/>
              </p:cNvSpPr>
              <p:nvPr/>
            </p:nvSpPr>
            <p:spPr>
              <a:xfrm>
                <a:off x="1164212" y="2795047"/>
                <a:ext cx="6560322" cy="552715"/>
              </a:xfrm>
              <a:prstGeom prst="rect">
                <a:avLst/>
              </a:prstGeom>
              <a:blipFill>
                <a:blip r:embed="rId3"/>
                <a:stretch>
                  <a:fillRect l="-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AB59B5-D7F6-4DFC-AEFA-769E1289FFF7}"/>
                  </a:ext>
                </a:extLst>
              </p:cNvPr>
              <p:cNvSpPr txBox="1"/>
              <p:nvPr/>
            </p:nvSpPr>
            <p:spPr>
              <a:xfrm>
                <a:off x="1165780" y="3701596"/>
                <a:ext cx="672171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rgbClr val="FF0000"/>
                                </a:solidFill>
                                <a:latin typeface="Cambria Math" panose="02040503050406030204" pitchFamily="18" charset="0"/>
                                <a:ea typeface="Cambria Math" panose="02040503050406030204" pitchFamily="18" charset="0"/>
                              </a:rPr>
                              <m:t>𝛽</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up>
                        <m:r>
                          <a:rPr lang="en-US" sz="2400" b="0" i="1" smtClean="0">
                            <a:solidFill>
                              <a:schemeClr val="bg1"/>
                            </a:solidFill>
                            <a:latin typeface="Cambria Math" panose="02040503050406030204" pitchFamily="18" charset="0"/>
                          </a:rPr>
                          <m:t>(0)</m:t>
                        </m:r>
                      </m:sup>
                    </m:sSubSup>
                    <m:r>
                      <a:rPr lang="en-US" sz="2400" b="0" i="1" smtClean="0">
                        <a:solidFill>
                          <a:srgbClr val="002F57"/>
                        </a:solidFill>
                        <a:latin typeface="Cambria Math" panose="02040503050406030204" pitchFamily="18" charset="0"/>
                      </a:rPr>
                      <m:t>+</m:t>
                    </m:r>
                    <m:d>
                      <m:dPr>
                        <m:ctrlPr>
                          <a:rPr lang="en-US" sz="2400" b="0" i="1" smtClean="0">
                            <a:solidFill>
                              <a:srgbClr val="002F57"/>
                            </a:solidFill>
                            <a:latin typeface="Cambria Math" panose="02040503050406030204" pitchFamily="18" charset="0"/>
                          </a:rPr>
                        </m:ctrlPr>
                      </m:dPr>
                      <m:e>
                        <m:sSubSup>
                          <m:sSubSupPr>
                            <m:ctrlPr>
                              <a:rPr lang="en-US" sz="2400" i="1">
                                <a:solidFill>
                                  <a:srgbClr val="002F57"/>
                                </a:solidFill>
                                <a:latin typeface="Cambria Math" panose="02040503050406030204" pitchFamily="18" charset="0"/>
                              </a:rPr>
                            </m:ctrlPr>
                          </m:sSubSupPr>
                          <m:e>
                            <m:r>
                              <a:rPr lang="en-US" sz="2400" i="1">
                                <a:solidFill>
                                  <a:srgbClr val="002F57"/>
                                </a:solidFill>
                                <a:latin typeface="Cambria Math" panose="02040503050406030204" pitchFamily="18" charset="0"/>
                              </a:rPr>
                              <m:t>𝑣</m:t>
                            </m:r>
                          </m:e>
                          <m:sub>
                            <m:r>
                              <a:rPr lang="en-US" sz="2400" i="1" smtClean="0">
                                <a:solidFill>
                                  <a:srgbClr val="002F57"/>
                                </a:solidFill>
                                <a:latin typeface="Cambria Math" panose="02040503050406030204" pitchFamily="18" charset="0"/>
                                <a:ea typeface="Cambria Math" panose="02040503050406030204" pitchFamily="18" charset="0"/>
                              </a:rPr>
                              <m:t>𝛽</m:t>
                            </m:r>
                          </m:sub>
                          <m:sup>
                            <m:r>
                              <a:rPr lang="en-US" sz="2400" i="1">
                                <a:solidFill>
                                  <a:srgbClr val="002F57"/>
                                </a:solidFill>
                                <a:latin typeface="Cambria Math" panose="02040503050406030204" pitchFamily="18" charset="0"/>
                              </a:rPr>
                              <m:t>(</m:t>
                            </m:r>
                            <m:r>
                              <a:rPr lang="en-US" sz="2400" b="0" i="1" smtClean="0">
                                <a:solidFill>
                                  <a:srgbClr val="002F57"/>
                                </a:solidFill>
                                <a:latin typeface="Cambria Math" panose="02040503050406030204" pitchFamily="18" charset="0"/>
                              </a:rPr>
                              <m:t>1</m:t>
                            </m:r>
                            <m:r>
                              <a:rPr lang="en-US" sz="2400" i="1">
                                <a:solidFill>
                                  <a:srgbClr val="002F57"/>
                                </a:solidFill>
                                <a:latin typeface="Cambria Math" panose="02040503050406030204" pitchFamily="18" charset="0"/>
                              </a:rPr>
                              <m:t>)</m:t>
                            </m:r>
                          </m:sup>
                        </m:sSubSup>
                        <m:r>
                          <a:rPr lang="en-US" sz="2400" b="0" i="1" smtClean="0">
                            <a:solidFill>
                              <a:srgbClr val="002F57"/>
                            </a:solidFill>
                            <a:latin typeface="Cambria Math" panose="02040503050406030204" pitchFamily="18" charset="0"/>
                          </a:rPr>
                          <m:t>−</m:t>
                        </m:r>
                        <m:sSubSup>
                          <m:sSubSupPr>
                            <m:ctrlPr>
                              <a:rPr lang="en-US" sz="2400" i="1">
                                <a:solidFill>
                                  <a:srgbClr val="002F57"/>
                                </a:solidFill>
                                <a:latin typeface="Cambria Math" panose="02040503050406030204" pitchFamily="18" charset="0"/>
                              </a:rPr>
                            </m:ctrlPr>
                          </m:sSubSupPr>
                          <m:e>
                            <m:r>
                              <a:rPr lang="en-US" sz="2400" i="1">
                                <a:solidFill>
                                  <a:srgbClr val="002F57"/>
                                </a:solidFill>
                                <a:latin typeface="Cambria Math" panose="02040503050406030204" pitchFamily="18" charset="0"/>
                              </a:rPr>
                              <m:t>𝑣</m:t>
                            </m:r>
                          </m:e>
                          <m:sub>
                            <m:r>
                              <a:rPr lang="en-US" sz="2400" i="1" smtClean="0">
                                <a:solidFill>
                                  <a:srgbClr val="002F57"/>
                                </a:solidFill>
                                <a:latin typeface="Cambria Math" panose="02040503050406030204" pitchFamily="18" charset="0"/>
                                <a:ea typeface="Cambria Math" panose="02040503050406030204" pitchFamily="18" charset="0"/>
                              </a:rPr>
                              <m:t>𝛽</m:t>
                            </m:r>
                          </m:sub>
                          <m:sup>
                            <m:r>
                              <a:rPr lang="en-US" sz="2400" i="1">
                                <a:solidFill>
                                  <a:srgbClr val="002F57"/>
                                </a:solidFill>
                                <a:latin typeface="Cambria Math" panose="02040503050406030204" pitchFamily="18" charset="0"/>
                              </a:rPr>
                              <m:t>(0)</m:t>
                            </m:r>
                          </m:sup>
                        </m:sSubSup>
                      </m:e>
                    </m:d>
                    <m:r>
                      <a:rPr lang="en-US" sz="2400" b="0" i="1" smtClean="0">
                        <a:solidFill>
                          <a:srgbClr val="002F57"/>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(0)</m:t>
                            </m:r>
                          </m:sup>
                        </m:sSubSup>
                      </m:e>
                    </m:d>
                    <m:r>
                      <a:rPr lang="en-US" sz="2400" i="1" smtClean="0">
                        <a:solidFill>
                          <a:srgbClr val="FF0000"/>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18" name="TextBox 17">
                <a:extLst>
                  <a:ext uri="{FF2B5EF4-FFF2-40B4-BE49-F238E27FC236}">
                    <a16:creationId xmlns:a16="http://schemas.microsoft.com/office/drawing/2014/main" id="{48AB59B5-D7F6-4DFC-AEFA-769E1289FFF7}"/>
                  </a:ext>
                </a:extLst>
              </p:cNvPr>
              <p:cNvSpPr txBox="1">
                <a:spLocks noRot="1" noChangeAspect="1" noMove="1" noResize="1" noEditPoints="1" noAdjustHandles="1" noChangeArrowheads="1" noChangeShapeType="1" noTextEdit="1"/>
              </p:cNvSpPr>
              <p:nvPr/>
            </p:nvSpPr>
            <p:spPr>
              <a:xfrm>
                <a:off x="1165780" y="3701596"/>
                <a:ext cx="6721712" cy="552715"/>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EA1011E-A4F1-4A1D-AE52-08FE31A9398E}"/>
              </a:ext>
            </a:extLst>
          </p:cNvPr>
          <p:cNvSpPr/>
          <p:nvPr/>
        </p:nvSpPr>
        <p:spPr bwMode="auto">
          <a:xfrm>
            <a:off x="1008668" y="3591612"/>
            <a:ext cx="6787299" cy="838986"/>
          </a:xfrm>
          <a:prstGeom prst="rect">
            <a:avLst/>
          </a:prstGeom>
          <a:noFill/>
          <a:ln w="28575" cap="flat" cmpd="sng" algn="ctr">
            <a:solidFill>
              <a:srgbClr val="FFFF99"/>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E41D8891-A8A1-47C1-9C7C-42A92D164E6B}"/>
              </a:ext>
            </a:extLst>
          </p:cNvPr>
          <p:cNvSpPr/>
          <p:nvPr/>
        </p:nvSpPr>
        <p:spPr>
          <a:xfrm>
            <a:off x="3424150" y="4777559"/>
            <a:ext cx="3473528" cy="707886"/>
          </a:xfrm>
          <a:prstGeom prst="rect">
            <a:avLst/>
          </a:prstGeom>
        </p:spPr>
        <p:txBody>
          <a:bodyPr wrap="square">
            <a:spAutoFit/>
          </a:bodyPr>
          <a:lstStyle/>
          <a:p>
            <a:pPr marL="174625" indent="-174625">
              <a:buFont typeface="Arial" panose="020B0604020202020204" pitchFamily="34" charset="0"/>
              <a:buChar char="•"/>
            </a:pPr>
            <a:r>
              <a:rPr lang="en-US" sz="2000" dirty="0">
                <a:solidFill>
                  <a:srgbClr val="FFFF99"/>
                </a:solidFill>
                <a:sym typeface="Symbol" panose="05050102010706020507" pitchFamily="18" charset="2"/>
              </a:rPr>
              <a:t>decoupled ( only)</a:t>
            </a:r>
          </a:p>
          <a:p>
            <a:pPr marL="174625" indent="-174625">
              <a:buFont typeface="Arial" panose="020B0604020202020204" pitchFamily="34" charset="0"/>
              <a:buChar char="•"/>
            </a:pPr>
            <a:r>
              <a:rPr lang="en-US" sz="2000" dirty="0">
                <a:solidFill>
                  <a:srgbClr val="FFFF99"/>
                </a:solidFill>
                <a:sym typeface="Symbol" panose="05050102010706020507" pitchFamily="18" charset="2"/>
              </a:rPr>
              <a:t>solve for {t} analytically</a:t>
            </a:r>
          </a:p>
        </p:txBody>
      </p:sp>
      <p:cxnSp>
        <p:nvCxnSpPr>
          <p:cNvPr id="9" name="Straight Arrow Connector 8">
            <a:extLst>
              <a:ext uri="{FF2B5EF4-FFF2-40B4-BE49-F238E27FC236}">
                <a16:creationId xmlns:a16="http://schemas.microsoft.com/office/drawing/2014/main" id="{E25E198B-E9F8-41AE-B0D9-432F2313384A}"/>
              </a:ext>
            </a:extLst>
          </p:cNvPr>
          <p:cNvCxnSpPr>
            <a:cxnSpLocks/>
          </p:cNvCxnSpPr>
          <p:nvPr/>
        </p:nvCxnSpPr>
        <p:spPr bwMode="auto">
          <a:xfrm flipV="1">
            <a:off x="5068957" y="4493566"/>
            <a:ext cx="91957" cy="257338"/>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154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Trajectory equations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9E3765-47B0-4813-9A3D-47C05CD15271}"/>
                  </a:ext>
                </a:extLst>
              </p:cNvPr>
              <p:cNvSpPr txBox="1"/>
              <p:nvPr/>
            </p:nvSpPr>
            <p:spPr>
              <a:xfrm>
                <a:off x="1164212" y="2795047"/>
                <a:ext cx="656032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rgbClr val="FF0000"/>
                                </a:solidFill>
                                <a:latin typeface="Cambria Math" panose="02040503050406030204" pitchFamily="18" charset="0"/>
                                <a:ea typeface="Cambria Math" panose="02040503050406030204" pitchFamily="18" charset="0"/>
                              </a:rPr>
                              <m:t>𝛼</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𝛼</m:t>
                        </m:r>
                      </m:sub>
                      <m:sup>
                        <m:r>
                          <a:rPr lang="en-US" sz="2400" b="0" i="1" smtClean="0">
                            <a:solidFill>
                              <a:schemeClr val="bg1"/>
                            </a:solidFill>
                            <a:latin typeface="Cambria Math" panose="02040503050406030204" pitchFamily="18" charset="0"/>
                          </a:rPr>
                          <m:t>(0)</m:t>
                        </m:r>
                      </m:sup>
                    </m:sSubSup>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m:t>
                            </m:r>
                          </m:sup>
                        </m:sSubSup>
                        <m:r>
                          <a:rPr lang="en-US" sz="2400" b="0" i="1" smtClean="0">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b="0" i="1" smtClean="0">
                        <a:solidFill>
                          <a:srgbClr val="FF0000"/>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a:solidFill>
                                  <a:schemeClr val="bg1"/>
                                </a:solidFill>
                                <a:latin typeface="Cambria Math" panose="02040503050406030204" pitchFamily="18" charset="0"/>
                                <a:ea typeface="Cambria Math" panose="02040503050406030204" pitchFamily="18" charset="0"/>
                              </a:rPr>
                              <m:t>𝛼</m:t>
                            </m:r>
                          </m:sub>
                          <m:sup>
                            <m:r>
                              <a:rPr lang="en-US" sz="2400" i="1">
                                <a:solidFill>
                                  <a:schemeClr val="bg1"/>
                                </a:solidFill>
                                <a:latin typeface="Cambria Math" panose="02040503050406030204" pitchFamily="18" charset="0"/>
                              </a:rPr>
                              <m:t>(0)</m:t>
                            </m:r>
                          </m:sup>
                        </m:sSubSup>
                      </m:e>
                    </m:d>
                    <m:r>
                      <a:rPr lang="en-US" sz="2400" i="1" smtClean="0">
                        <a:solidFill>
                          <a:srgbClr val="FF0000"/>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2" name="TextBox 1">
                <a:extLst>
                  <a:ext uri="{FF2B5EF4-FFF2-40B4-BE49-F238E27FC236}">
                    <a16:creationId xmlns:a16="http://schemas.microsoft.com/office/drawing/2014/main" id="{B39E3765-47B0-4813-9A3D-47C05CD15271}"/>
                  </a:ext>
                </a:extLst>
              </p:cNvPr>
              <p:cNvSpPr txBox="1">
                <a:spLocks noRot="1" noChangeAspect="1" noMove="1" noResize="1" noEditPoints="1" noAdjustHandles="1" noChangeArrowheads="1" noChangeShapeType="1" noTextEdit="1"/>
              </p:cNvSpPr>
              <p:nvPr/>
            </p:nvSpPr>
            <p:spPr>
              <a:xfrm>
                <a:off x="1164212" y="2795047"/>
                <a:ext cx="6560322" cy="552715"/>
              </a:xfrm>
              <a:prstGeom prst="rect">
                <a:avLst/>
              </a:prstGeom>
              <a:blipFill>
                <a:blip r:embed="rId3"/>
                <a:stretch>
                  <a:fillRect l="-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AB59B5-D7F6-4DFC-AEFA-769E1289FFF7}"/>
                  </a:ext>
                </a:extLst>
              </p:cNvPr>
              <p:cNvSpPr txBox="1"/>
              <p:nvPr/>
            </p:nvSpPr>
            <p:spPr>
              <a:xfrm>
                <a:off x="1165780" y="3701596"/>
                <a:ext cx="6721712" cy="552715"/>
              </a:xfrm>
              <a:prstGeom prst="rect">
                <a:avLst/>
              </a:prstGeom>
              <a:noFill/>
            </p:spPr>
            <p:txBody>
              <a:bodyPr wrap="none" lIns="0" tIns="0" rIns="0" bIns="0" rtlCol="0">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𝑑</m:t>
                            </m:r>
                            <m:r>
                              <a:rPr lang="en-US" sz="2400" b="0" i="1" smtClean="0">
                                <a:solidFill>
                                  <a:schemeClr val="bg1"/>
                                </a:solidFill>
                                <a:latin typeface="Cambria Math" panose="02040503050406030204" pitchFamily="18" charset="0"/>
                                <a:ea typeface="Cambria Math" panose="02040503050406030204" pitchFamily="18" charset="0"/>
                              </a:rPr>
                              <m:t>𝛽</m:t>
                            </m:r>
                          </m:num>
                          <m:den>
                            <m:r>
                              <a:rPr lang="en-US" sz="2400" b="0" i="1" smtClean="0">
                                <a:solidFill>
                                  <a:schemeClr val="bg1"/>
                                </a:solidFill>
                                <a:latin typeface="Cambria Math" panose="02040503050406030204" pitchFamily="18" charset="0"/>
                              </a:rPr>
                              <m:t>𝑑𝑡</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𝛽</m:t>
                        </m:r>
                      </m:sub>
                      <m:sup>
                        <m:r>
                          <a:rPr lang="en-US" sz="2400" b="0" i="1" smtClean="0">
                            <a:solidFill>
                              <a:schemeClr val="bg1"/>
                            </a:solidFill>
                            <a:latin typeface="Cambria Math" panose="02040503050406030204" pitchFamily="18" charset="0"/>
                          </a:rPr>
                          <m:t>(0)</m:t>
                        </m:r>
                      </m:sup>
                    </m:sSubSup>
                    <m:r>
                      <a:rPr lang="en-US" sz="2400" b="0" i="1" smtClean="0">
                        <a:solidFill>
                          <a:srgbClr val="002F57"/>
                        </a:solidFill>
                        <a:latin typeface="Cambria Math" panose="02040503050406030204" pitchFamily="18" charset="0"/>
                      </a:rPr>
                      <m:t>+</m:t>
                    </m:r>
                    <m:d>
                      <m:dPr>
                        <m:ctrlPr>
                          <a:rPr lang="en-US" sz="2400" b="0" i="1" smtClean="0">
                            <a:solidFill>
                              <a:srgbClr val="002F57"/>
                            </a:solidFill>
                            <a:latin typeface="Cambria Math" panose="02040503050406030204" pitchFamily="18" charset="0"/>
                          </a:rPr>
                        </m:ctrlPr>
                      </m:dPr>
                      <m:e>
                        <m:sSubSup>
                          <m:sSubSupPr>
                            <m:ctrlPr>
                              <a:rPr lang="en-US" sz="2400" i="1">
                                <a:solidFill>
                                  <a:srgbClr val="002F57"/>
                                </a:solidFill>
                                <a:latin typeface="Cambria Math" panose="02040503050406030204" pitchFamily="18" charset="0"/>
                              </a:rPr>
                            </m:ctrlPr>
                          </m:sSubSupPr>
                          <m:e>
                            <m:r>
                              <a:rPr lang="en-US" sz="2400" i="1">
                                <a:solidFill>
                                  <a:srgbClr val="002F57"/>
                                </a:solidFill>
                                <a:latin typeface="Cambria Math" panose="02040503050406030204" pitchFamily="18" charset="0"/>
                              </a:rPr>
                              <m:t>𝑣</m:t>
                            </m:r>
                          </m:e>
                          <m:sub>
                            <m:r>
                              <a:rPr lang="en-US" sz="2400" i="1" smtClean="0">
                                <a:solidFill>
                                  <a:srgbClr val="002F57"/>
                                </a:solidFill>
                                <a:latin typeface="Cambria Math" panose="02040503050406030204" pitchFamily="18" charset="0"/>
                                <a:ea typeface="Cambria Math" panose="02040503050406030204" pitchFamily="18" charset="0"/>
                              </a:rPr>
                              <m:t>𝛽</m:t>
                            </m:r>
                          </m:sub>
                          <m:sup>
                            <m:r>
                              <a:rPr lang="en-US" sz="2400" i="1">
                                <a:solidFill>
                                  <a:srgbClr val="002F57"/>
                                </a:solidFill>
                                <a:latin typeface="Cambria Math" panose="02040503050406030204" pitchFamily="18" charset="0"/>
                              </a:rPr>
                              <m:t>(</m:t>
                            </m:r>
                            <m:r>
                              <a:rPr lang="en-US" sz="2400" b="0" i="1" smtClean="0">
                                <a:solidFill>
                                  <a:srgbClr val="002F57"/>
                                </a:solidFill>
                                <a:latin typeface="Cambria Math" panose="02040503050406030204" pitchFamily="18" charset="0"/>
                              </a:rPr>
                              <m:t>1</m:t>
                            </m:r>
                            <m:r>
                              <a:rPr lang="en-US" sz="2400" i="1">
                                <a:solidFill>
                                  <a:srgbClr val="002F57"/>
                                </a:solidFill>
                                <a:latin typeface="Cambria Math" panose="02040503050406030204" pitchFamily="18" charset="0"/>
                              </a:rPr>
                              <m:t>)</m:t>
                            </m:r>
                          </m:sup>
                        </m:sSubSup>
                        <m:r>
                          <a:rPr lang="en-US" sz="2400" b="0" i="1" smtClean="0">
                            <a:solidFill>
                              <a:srgbClr val="002F57"/>
                            </a:solidFill>
                            <a:latin typeface="Cambria Math" panose="02040503050406030204" pitchFamily="18" charset="0"/>
                          </a:rPr>
                          <m:t>−</m:t>
                        </m:r>
                        <m:sSubSup>
                          <m:sSubSupPr>
                            <m:ctrlPr>
                              <a:rPr lang="en-US" sz="2400" i="1">
                                <a:solidFill>
                                  <a:srgbClr val="002F57"/>
                                </a:solidFill>
                                <a:latin typeface="Cambria Math" panose="02040503050406030204" pitchFamily="18" charset="0"/>
                              </a:rPr>
                            </m:ctrlPr>
                          </m:sSubSupPr>
                          <m:e>
                            <m:r>
                              <a:rPr lang="en-US" sz="2400" i="1">
                                <a:solidFill>
                                  <a:srgbClr val="002F57"/>
                                </a:solidFill>
                                <a:latin typeface="Cambria Math" panose="02040503050406030204" pitchFamily="18" charset="0"/>
                              </a:rPr>
                              <m:t>𝑣</m:t>
                            </m:r>
                          </m:e>
                          <m:sub>
                            <m:r>
                              <a:rPr lang="en-US" sz="2400" i="1" smtClean="0">
                                <a:solidFill>
                                  <a:srgbClr val="002F57"/>
                                </a:solidFill>
                                <a:latin typeface="Cambria Math" panose="02040503050406030204" pitchFamily="18" charset="0"/>
                                <a:ea typeface="Cambria Math" panose="02040503050406030204" pitchFamily="18" charset="0"/>
                              </a:rPr>
                              <m:t>𝛽</m:t>
                            </m:r>
                          </m:sub>
                          <m:sup>
                            <m:r>
                              <a:rPr lang="en-US" sz="2400" i="1">
                                <a:solidFill>
                                  <a:srgbClr val="002F57"/>
                                </a:solidFill>
                                <a:latin typeface="Cambria Math" panose="02040503050406030204" pitchFamily="18" charset="0"/>
                              </a:rPr>
                              <m:t>(0)</m:t>
                            </m:r>
                          </m:sup>
                        </m:sSubSup>
                      </m:e>
                    </m:d>
                    <m:r>
                      <a:rPr lang="en-US" sz="2400" b="0" i="1" smtClean="0">
                        <a:solidFill>
                          <a:srgbClr val="002F57"/>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400" dirty="0">
                    <a:solidFill>
                      <a:schemeClr val="bg1"/>
                    </a:solidFill>
                  </a:rPr>
                  <a:t> </a:t>
                </a:r>
                <a14:m>
                  <m:oMath xmlns:m="http://schemas.openxmlformats.org/officeDocument/2006/math">
                    <m:d>
                      <m:dPr>
                        <m:ctrlPr>
                          <a:rPr lang="en-US" sz="2400" i="1">
                            <a:solidFill>
                              <a:schemeClr val="bg1"/>
                            </a:solidFill>
                            <a:latin typeface="Cambria Math" panose="02040503050406030204" pitchFamily="18" charset="0"/>
                          </a:rPr>
                        </m:ctrlPr>
                      </m:dPr>
                      <m:e>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sup>
                        </m:sSubSup>
                        <m:r>
                          <a:rPr lang="en-US" sz="2400" i="1">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𝑣</m:t>
                            </m:r>
                          </m:e>
                          <m:sub>
                            <m:r>
                              <a:rPr lang="en-US" sz="2400" i="1" smtClean="0">
                                <a:solidFill>
                                  <a:schemeClr val="bg1"/>
                                </a:solidFill>
                                <a:latin typeface="Cambria Math" panose="02040503050406030204" pitchFamily="18" charset="0"/>
                                <a:ea typeface="Cambria Math" panose="02040503050406030204" pitchFamily="18" charset="0"/>
                              </a:rPr>
                              <m:t>𝛽</m:t>
                            </m:r>
                          </m:sub>
                          <m:sup>
                            <m:r>
                              <a:rPr lang="en-US" sz="2400" i="1">
                                <a:solidFill>
                                  <a:schemeClr val="bg1"/>
                                </a:solidFill>
                                <a:latin typeface="Cambria Math" panose="02040503050406030204" pitchFamily="18" charset="0"/>
                              </a:rPr>
                              <m:t>(0)</m:t>
                            </m:r>
                          </m:sup>
                        </m:sSubSup>
                      </m:e>
                    </m:d>
                    <m:r>
                      <a:rPr lang="en-US" sz="2400" i="1" smtClean="0">
                        <a:solidFill>
                          <a:schemeClr val="bg1"/>
                        </a:solidFill>
                        <a:latin typeface="Cambria Math" panose="02040503050406030204" pitchFamily="18" charset="0"/>
                        <a:ea typeface="Cambria Math" panose="02040503050406030204" pitchFamily="18" charset="0"/>
                      </a:rPr>
                      <m:t>𝛽</m:t>
                    </m:r>
                  </m:oMath>
                </a14:m>
                <a:endParaRPr lang="en-US" sz="2400" dirty="0"/>
              </a:p>
            </p:txBody>
          </p:sp>
        </mc:Choice>
        <mc:Fallback xmlns="">
          <p:sp>
            <p:nvSpPr>
              <p:cNvPr id="18" name="TextBox 17">
                <a:extLst>
                  <a:ext uri="{FF2B5EF4-FFF2-40B4-BE49-F238E27FC236}">
                    <a16:creationId xmlns:a16="http://schemas.microsoft.com/office/drawing/2014/main" id="{48AB59B5-D7F6-4DFC-AEFA-769E1289FFF7}"/>
                  </a:ext>
                </a:extLst>
              </p:cNvPr>
              <p:cNvSpPr txBox="1">
                <a:spLocks noRot="1" noChangeAspect="1" noMove="1" noResize="1" noEditPoints="1" noAdjustHandles="1" noChangeArrowheads="1" noChangeShapeType="1" noTextEdit="1"/>
              </p:cNvSpPr>
              <p:nvPr/>
            </p:nvSpPr>
            <p:spPr>
              <a:xfrm>
                <a:off x="1165780" y="3701596"/>
                <a:ext cx="6721712" cy="552715"/>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EA1011E-A4F1-4A1D-AE52-08FE31A9398E}"/>
              </a:ext>
            </a:extLst>
          </p:cNvPr>
          <p:cNvSpPr/>
          <p:nvPr/>
        </p:nvSpPr>
        <p:spPr bwMode="auto">
          <a:xfrm>
            <a:off x="1008668" y="2667271"/>
            <a:ext cx="6787299" cy="838986"/>
          </a:xfrm>
          <a:prstGeom prst="rect">
            <a:avLst/>
          </a:prstGeom>
          <a:noFill/>
          <a:ln w="28575" cap="flat" cmpd="sng" algn="ctr">
            <a:solidFill>
              <a:srgbClr val="FFFF99"/>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E41D8891-A8A1-47C1-9C7C-42A92D164E6B}"/>
              </a:ext>
            </a:extLst>
          </p:cNvPr>
          <p:cNvSpPr/>
          <p:nvPr/>
        </p:nvSpPr>
        <p:spPr>
          <a:xfrm>
            <a:off x="4025348" y="1635549"/>
            <a:ext cx="3473528" cy="707886"/>
          </a:xfrm>
          <a:prstGeom prst="rect">
            <a:avLst/>
          </a:prstGeom>
        </p:spPr>
        <p:txBody>
          <a:bodyPr wrap="square">
            <a:spAutoFit/>
          </a:bodyPr>
          <a:lstStyle/>
          <a:p>
            <a:pPr marL="174625" indent="-174625">
              <a:buFont typeface="Arial" panose="020B0604020202020204" pitchFamily="34" charset="0"/>
              <a:buChar char="•"/>
            </a:pPr>
            <a:r>
              <a:rPr lang="en-US" sz="2000" dirty="0">
                <a:solidFill>
                  <a:srgbClr val="FFFF99"/>
                </a:solidFill>
                <a:sym typeface="Symbol" panose="05050102010706020507" pitchFamily="18" charset="2"/>
              </a:rPr>
              <a:t>plug {t} into top equation</a:t>
            </a:r>
          </a:p>
          <a:p>
            <a:pPr marL="174625" indent="-174625">
              <a:buFont typeface="Arial" panose="020B0604020202020204" pitchFamily="34" charset="0"/>
              <a:buChar char="•"/>
            </a:pPr>
            <a:r>
              <a:rPr lang="en-US" sz="2000" dirty="0">
                <a:solidFill>
                  <a:srgbClr val="FFFF99"/>
                </a:solidFill>
                <a:sym typeface="Symbol" panose="05050102010706020507" pitchFamily="18" charset="2"/>
              </a:rPr>
              <a:t>solve for {t} analytically</a:t>
            </a:r>
          </a:p>
        </p:txBody>
      </p:sp>
      <p:cxnSp>
        <p:nvCxnSpPr>
          <p:cNvPr id="9" name="Straight Arrow Connector 8">
            <a:extLst>
              <a:ext uri="{FF2B5EF4-FFF2-40B4-BE49-F238E27FC236}">
                <a16:creationId xmlns:a16="http://schemas.microsoft.com/office/drawing/2014/main" id="{E25E198B-E9F8-41AE-B0D9-432F2313384A}"/>
              </a:ext>
            </a:extLst>
          </p:cNvPr>
          <p:cNvCxnSpPr>
            <a:cxnSpLocks/>
          </p:cNvCxnSpPr>
          <p:nvPr/>
        </p:nvCxnSpPr>
        <p:spPr bwMode="auto">
          <a:xfrm>
            <a:off x="7166114" y="2037522"/>
            <a:ext cx="379671" cy="824948"/>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6534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Trajectory solution</a:t>
            </a:r>
          </a:p>
        </p:txBody>
      </p:sp>
      <p:sp>
        <p:nvSpPr>
          <p:cNvPr id="4" name="Content Placeholder 3">
            <a:extLst>
              <a:ext uri="{FF2B5EF4-FFF2-40B4-BE49-F238E27FC236}">
                <a16:creationId xmlns:a16="http://schemas.microsoft.com/office/drawing/2014/main" id="{9F4607A4-30E4-4C20-821E-1869A2C195ED}"/>
              </a:ext>
            </a:extLst>
          </p:cNvPr>
          <p:cNvSpPr>
            <a:spLocks noGrp="1"/>
          </p:cNvSpPr>
          <p:nvPr>
            <p:ph idx="1"/>
          </p:nvPr>
        </p:nvSpPr>
        <p:spPr/>
        <p:txBody>
          <a:bodyPr/>
          <a:lstStyle/>
          <a:p>
            <a:pPr>
              <a:spcAft>
                <a:spcPts val="1200"/>
              </a:spcAft>
            </a:pPr>
            <a:r>
              <a:rPr lang="en-US" dirty="0"/>
              <a:t>5 cases (functional forms)</a:t>
            </a:r>
          </a:p>
          <a:p>
            <a:r>
              <a:rPr lang="en-US" dirty="0"/>
              <a:t>Nicest case:</a:t>
            </a:r>
          </a:p>
          <a:p>
            <a:endParaRPr lang="en-US" dirty="0"/>
          </a:p>
          <a:p>
            <a:pPr marL="0" indent="0">
              <a:buNone/>
            </a:pPr>
            <a:endParaRPr lang="en-US" dirty="0"/>
          </a:p>
          <a:p>
            <a:r>
              <a:rPr lang="en-US" dirty="0"/>
              <a:t>Ugliest case: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B1D11B-B553-49B1-AFB8-64A92E0B3380}"/>
                  </a:ext>
                </a:extLst>
              </p:cNvPr>
              <p:cNvSpPr txBox="1"/>
              <p:nvPr/>
            </p:nvSpPr>
            <p:spPr>
              <a:xfrm>
                <a:off x="1167527" y="2567550"/>
                <a:ext cx="6926240"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𝛼</m:t>
                          </m:r>
                        </m:e>
                        <m:sub>
                          <m:r>
                            <a:rPr lang="en-US" sz="2400" b="0" i="1" smtClean="0">
                              <a:solidFill>
                                <a:schemeClr val="bg1"/>
                              </a:solidFill>
                              <a:latin typeface="Cambria Math" panose="02040503050406030204" pitchFamily="18" charset="0"/>
                              <a:ea typeface="Cambria Math" panose="02040503050406030204" pitchFamily="18" charset="0"/>
                            </a:rPr>
                            <m:t>0</m:t>
                          </m:r>
                        </m:sub>
                      </m:sSub>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𝐴</m:t>
                          </m:r>
                        </m:e>
                        <m:sub>
                          <m:r>
                            <a:rPr lang="en-US" sz="2400" b="0" i="1" smtClean="0">
                              <a:solidFill>
                                <a:schemeClr val="bg1"/>
                              </a:solidFill>
                              <a:latin typeface="Cambria Math" panose="02040503050406030204" pitchFamily="18" charset="0"/>
                              <a:ea typeface="Cambria Math" panose="02040503050406030204" pitchFamily="18" charset="0"/>
                            </a:rPr>
                            <m:t>4</m:t>
                          </m:r>
                        </m:sub>
                      </m:sSub>
                      <m:r>
                        <a:rPr lang="en-US" sz="2400" i="1">
                          <a:solidFill>
                            <a:schemeClr val="accent1"/>
                          </a:solidFill>
                          <a:latin typeface="Cambria Math" panose="02040503050406030204" pitchFamily="18" charset="0"/>
                          <a:ea typeface="Cambria Math" panose="02040503050406030204" pitchFamily="18" charset="0"/>
                        </a:rPr>
                        <m:t>𝑡</m:t>
                      </m:r>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𝐵</m:t>
                          </m:r>
                        </m:e>
                        <m:sub>
                          <m:r>
                            <a:rPr lang="en-US" sz="2400" b="0" i="1" smtClean="0">
                              <a:solidFill>
                                <a:schemeClr val="bg1"/>
                              </a:solidFill>
                              <a:latin typeface="Cambria Math" panose="02040503050406030204" pitchFamily="18" charset="0"/>
                              <a:ea typeface="Cambria Math" panose="02040503050406030204" pitchFamily="18" charset="0"/>
                            </a:rPr>
                            <m:t>4</m:t>
                          </m:r>
                        </m:sub>
                      </m:sSub>
                      <m:sSup>
                        <m:sSupPr>
                          <m:ctrlPr>
                            <a:rPr lang="en-US" sz="2400" i="1" smtClean="0">
                              <a:solidFill>
                                <a:schemeClr val="bg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𝑡</m:t>
                          </m:r>
                        </m:e>
                        <m:sup>
                          <m:r>
                            <a:rPr lang="en-US" sz="2400" b="0" i="1" smtClean="0">
                              <a:solidFill>
                                <a:schemeClr val="accent2"/>
                              </a:solidFill>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5" name="TextBox 14">
                <a:extLst>
                  <a:ext uri="{FF2B5EF4-FFF2-40B4-BE49-F238E27FC236}">
                    <a16:creationId xmlns:a16="http://schemas.microsoft.com/office/drawing/2014/main" id="{C4B1D11B-B553-49B1-AFB8-64A92E0B3380}"/>
                  </a:ext>
                </a:extLst>
              </p:cNvPr>
              <p:cNvSpPr txBox="1">
                <a:spLocks noRot="1" noChangeAspect="1" noMove="1" noResize="1" noEditPoints="1" noAdjustHandles="1" noChangeArrowheads="1" noChangeShapeType="1" noTextEdit="1"/>
              </p:cNvSpPr>
              <p:nvPr/>
            </p:nvSpPr>
            <p:spPr>
              <a:xfrm>
                <a:off x="1167527" y="2567550"/>
                <a:ext cx="6926240" cy="369332"/>
              </a:xfrm>
              <a:prstGeom prst="rect">
                <a:avLst/>
              </a:prstGeom>
              <a:blipFill>
                <a:blip r:embed="rId3"/>
                <a:stretch>
                  <a:fillRect l="-1144"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E29D96-BF3F-4680-ABF4-9D6B75DD1809}"/>
                  </a:ext>
                </a:extLst>
              </p:cNvPr>
              <p:cNvSpPr txBox="1"/>
              <p:nvPr/>
            </p:nvSpPr>
            <p:spPr>
              <a:xfrm>
                <a:off x="1170842" y="3047941"/>
                <a:ext cx="6906362"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smtClean="0">
                              <a:solidFill>
                                <a:schemeClr val="bg1"/>
                              </a:solidFill>
                              <a:latin typeface="Cambria Math" panose="02040503050406030204" pitchFamily="18" charset="0"/>
                              <a:ea typeface="Cambria Math" panose="02040503050406030204" pitchFamily="18" charset="0"/>
                            </a:rPr>
                            <m:t>𝛽</m:t>
                          </m:r>
                        </m:e>
                        <m:sub>
                          <m:r>
                            <a:rPr lang="en-US" sz="2400" i="1">
                              <a:solidFill>
                                <a:schemeClr val="bg1"/>
                              </a:solidFill>
                              <a:latin typeface="Cambria Math" panose="02040503050406030204" pitchFamily="18" charset="0"/>
                              <a:ea typeface="Cambria Math" panose="02040503050406030204" pitchFamily="18" charset="0"/>
                            </a:rPr>
                            <m:t>0</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𝐶</m:t>
                          </m:r>
                        </m:e>
                        <m:sub>
                          <m:r>
                            <a:rPr lang="en-US" sz="2400" i="1">
                              <a:solidFill>
                                <a:schemeClr val="bg1"/>
                              </a:solidFill>
                              <a:latin typeface="Cambria Math" panose="02040503050406030204" pitchFamily="18" charset="0"/>
                              <a:ea typeface="Cambria Math" panose="02040503050406030204" pitchFamily="18" charset="0"/>
                            </a:rPr>
                            <m:t>4</m:t>
                          </m:r>
                        </m:sub>
                      </m:sSub>
                      <m:r>
                        <a:rPr lang="en-US" sz="2400" i="1">
                          <a:solidFill>
                            <a:schemeClr val="accent1"/>
                          </a:solidFill>
                          <a:latin typeface="Cambria Math" panose="02040503050406030204" pitchFamily="18" charset="0"/>
                          <a:ea typeface="Cambria Math" panose="02040503050406030204" pitchFamily="18" charset="0"/>
                        </a:rPr>
                        <m:t>𝑡</m:t>
                      </m:r>
                    </m:oMath>
                  </m:oMathPara>
                </a14:m>
                <a:endParaRPr lang="en-US" sz="2400" dirty="0"/>
              </a:p>
            </p:txBody>
          </p:sp>
        </mc:Choice>
        <mc:Fallback xmlns="">
          <p:sp>
            <p:nvSpPr>
              <p:cNvPr id="16" name="TextBox 15">
                <a:extLst>
                  <a:ext uri="{FF2B5EF4-FFF2-40B4-BE49-F238E27FC236}">
                    <a16:creationId xmlns:a16="http://schemas.microsoft.com/office/drawing/2014/main" id="{EAE29D96-BF3F-4680-ABF4-9D6B75DD1809}"/>
                  </a:ext>
                </a:extLst>
              </p:cNvPr>
              <p:cNvSpPr txBox="1">
                <a:spLocks noRot="1" noChangeAspect="1" noMove="1" noResize="1" noEditPoints="1" noAdjustHandles="1" noChangeArrowheads="1" noChangeShapeType="1" noTextEdit="1"/>
              </p:cNvSpPr>
              <p:nvPr/>
            </p:nvSpPr>
            <p:spPr>
              <a:xfrm>
                <a:off x="1170842" y="3047941"/>
                <a:ext cx="6906362" cy="369332"/>
              </a:xfrm>
              <a:prstGeom prst="rect">
                <a:avLst/>
              </a:prstGeom>
              <a:blipFill>
                <a:blip r:embed="rId4"/>
                <a:stretch>
                  <a:fillRect l="-2030"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419E8C-3A1D-4D2E-862C-58F181250779}"/>
                  </a:ext>
                </a:extLst>
              </p:cNvPr>
              <p:cNvSpPr txBox="1"/>
              <p:nvPr/>
            </p:nvSpPr>
            <p:spPr>
              <a:xfrm>
                <a:off x="1164212" y="4136834"/>
                <a:ext cx="7522588"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𝐴</m:t>
                          </m:r>
                        </m:e>
                        <m:sub>
                          <m:r>
                            <a:rPr lang="en-US" sz="2400" b="0" i="1" smtClean="0">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𝐵</m:t>
                          </m:r>
                        </m:e>
                        <m:sub>
                          <m:r>
                            <a:rPr lang="en-US" sz="2400" i="1">
                              <a:solidFill>
                                <a:schemeClr val="bg1"/>
                              </a:solidFill>
                              <a:latin typeface="Cambria Math" panose="02040503050406030204" pitchFamily="18" charset="0"/>
                              <a:ea typeface="Cambria Math" panose="02040503050406030204" pitchFamily="18" charset="0"/>
                            </a:rPr>
                            <m:t>1</m:t>
                          </m:r>
                        </m:sub>
                      </m:sSub>
                      <m:r>
                        <m:rPr>
                          <m:sty m:val="p"/>
                        </m:rPr>
                        <a:rPr lang="en-US" sz="2400" i="0" smtClean="0">
                          <a:solidFill>
                            <a:schemeClr val="accent2"/>
                          </a:solidFill>
                          <a:latin typeface="Cambria Math" panose="02040503050406030204" pitchFamily="18" charset="0"/>
                          <a:ea typeface="Cambria Math" panose="02040503050406030204" pitchFamily="18" charset="0"/>
                        </a:rPr>
                        <m:t>e</m:t>
                      </m:r>
                      <m:r>
                        <m:rPr>
                          <m:sty m:val="p"/>
                        </m:rPr>
                        <a:rPr lang="en-US" sz="2400" b="0" i="0" smtClean="0">
                          <a:solidFill>
                            <a:schemeClr val="accent2"/>
                          </a:solidFill>
                          <a:latin typeface="Cambria Math" panose="02040503050406030204" pitchFamily="18" charset="0"/>
                          <a:ea typeface="Cambria Math" panose="02040503050406030204" pitchFamily="18" charset="0"/>
                        </a:rPr>
                        <m:t>xp</m:t>
                      </m:r>
                      <m:d>
                        <m:dPr>
                          <m:begChr m:val="{"/>
                          <m:endChr m:val="}"/>
                          <m:ctrlPr>
                            <a:rPr lang="en-US" sz="2400" b="0" i="1" smtClean="0">
                              <a:solidFill>
                                <a:schemeClr val="bg1"/>
                              </a:solidFill>
                              <a:latin typeface="Cambria Math" panose="02040503050406030204" pitchFamily="18" charset="0"/>
                              <a:ea typeface="Cambria Math" panose="02040503050406030204" pitchFamily="18" charset="0"/>
                            </a:rPr>
                          </m:ctrlPr>
                        </m:dPr>
                        <m:e>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𝛿</m:t>
                              </m:r>
                            </m:e>
                            <m:sub>
                              <m:r>
                                <a:rPr lang="en-US" sz="2400" b="0" i="1" smtClean="0">
                                  <a:solidFill>
                                    <a:schemeClr val="bg1"/>
                                  </a:solidFill>
                                  <a:latin typeface="Cambria Math" panose="02040503050406030204" pitchFamily="18" charset="0"/>
                                  <a:ea typeface="Cambria Math" panose="02040503050406030204" pitchFamily="18" charset="0"/>
                                </a:rPr>
                                <m:t>2</m:t>
                              </m:r>
                            </m:sub>
                          </m:sSub>
                          <m:r>
                            <a:rPr lang="en-US" sz="2400" i="1">
                              <a:solidFill>
                                <a:schemeClr val="accent1"/>
                              </a:solidFill>
                              <a:latin typeface="Cambria Math" panose="02040503050406030204" pitchFamily="18" charset="0"/>
                              <a:ea typeface="Cambria Math" panose="02040503050406030204" pitchFamily="18" charset="0"/>
                            </a:rPr>
                            <m:t>𝑡</m:t>
                          </m:r>
                        </m:e>
                      </m:d>
                      <m:r>
                        <a:rPr lang="en-US" sz="2400" i="1">
                          <a:solidFill>
                            <a:schemeClr val="bg1"/>
                          </a:solidFill>
                          <a:latin typeface="Cambria Math" panose="02040503050406030204" pitchFamily="18" charset="0"/>
                        </a:rPr>
                        <m:t>+</m:t>
                      </m:r>
                      <m:d>
                        <m:dPr>
                          <m:ctrlPr>
                            <a:rPr lang="en-US" sz="2400" i="1" smtClean="0">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𝛼</m:t>
                              </m:r>
                            </m:e>
                            <m:sub>
                              <m:r>
                                <a:rPr lang="en-US" sz="2400" i="1">
                                  <a:solidFill>
                                    <a:schemeClr val="bg1"/>
                                  </a:solidFill>
                                  <a:latin typeface="Cambria Math" panose="02040503050406030204" pitchFamily="18" charset="0"/>
                                  <a:ea typeface="Cambria Math" panose="02040503050406030204" pitchFamily="18" charset="0"/>
                                </a:rPr>
                                <m:t>0</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𝐴</m:t>
                              </m:r>
                            </m:e>
                            <m:sub>
                              <m:r>
                                <a:rPr lang="en-US" sz="2400" i="1">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𝐵</m:t>
                              </m:r>
                            </m:e>
                            <m:sub>
                              <m:r>
                                <a:rPr lang="en-US" sz="2400" i="1">
                                  <a:solidFill>
                                    <a:schemeClr val="bg1"/>
                                  </a:solidFill>
                                  <a:latin typeface="Cambria Math" panose="02040503050406030204" pitchFamily="18" charset="0"/>
                                  <a:ea typeface="Cambria Math" panose="02040503050406030204" pitchFamily="18" charset="0"/>
                                </a:rPr>
                                <m:t>1</m:t>
                              </m:r>
                            </m:sub>
                          </m:sSub>
                        </m:e>
                      </m:d>
                      <m:r>
                        <m:rPr>
                          <m:sty m:val="p"/>
                        </m:rPr>
                        <a:rPr lang="en-US" sz="2400" smtClean="0">
                          <a:solidFill>
                            <a:schemeClr val="accent2"/>
                          </a:solidFill>
                          <a:latin typeface="Cambria Math" panose="02040503050406030204" pitchFamily="18" charset="0"/>
                          <a:ea typeface="Cambria Math" panose="02040503050406030204" pitchFamily="18" charset="0"/>
                        </a:rPr>
                        <m:t>exp</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𝛿</m:t>
                              </m:r>
                            </m:e>
                            <m:sub>
                              <m:r>
                                <a:rPr lang="en-US" sz="2400" b="0" i="1" smtClean="0">
                                  <a:solidFill>
                                    <a:schemeClr val="bg1"/>
                                  </a:solidFill>
                                  <a:latin typeface="Cambria Math" panose="02040503050406030204" pitchFamily="18" charset="0"/>
                                  <a:ea typeface="Cambria Math" panose="02040503050406030204" pitchFamily="18" charset="0"/>
                                </a:rPr>
                                <m:t>1</m:t>
                              </m:r>
                            </m:sub>
                          </m:sSub>
                          <m:r>
                            <a:rPr lang="en-US" sz="2400" i="1">
                              <a:solidFill>
                                <a:schemeClr val="accent1"/>
                              </a:solidFill>
                              <a:latin typeface="Cambria Math" panose="02040503050406030204" pitchFamily="18" charset="0"/>
                              <a:ea typeface="Cambria Math" panose="02040503050406030204" pitchFamily="18" charset="0"/>
                            </a:rPr>
                            <m:t>𝑡</m:t>
                          </m:r>
                        </m:e>
                      </m:d>
                    </m:oMath>
                  </m:oMathPara>
                </a14:m>
                <a:endParaRPr lang="en-US" sz="2400" dirty="0"/>
              </a:p>
            </p:txBody>
          </p:sp>
        </mc:Choice>
        <mc:Fallback xmlns="">
          <p:sp>
            <p:nvSpPr>
              <p:cNvPr id="17" name="TextBox 16">
                <a:extLst>
                  <a:ext uri="{FF2B5EF4-FFF2-40B4-BE49-F238E27FC236}">
                    <a16:creationId xmlns:a16="http://schemas.microsoft.com/office/drawing/2014/main" id="{EC419E8C-3A1D-4D2E-862C-58F181250779}"/>
                  </a:ext>
                </a:extLst>
              </p:cNvPr>
              <p:cNvSpPr txBox="1">
                <a:spLocks noRot="1" noChangeAspect="1" noMove="1" noResize="1" noEditPoints="1" noAdjustHandles="1" noChangeArrowheads="1" noChangeShapeType="1" noTextEdit="1"/>
              </p:cNvSpPr>
              <p:nvPr/>
            </p:nvSpPr>
            <p:spPr>
              <a:xfrm>
                <a:off x="1164212" y="4136834"/>
                <a:ext cx="7522588" cy="369332"/>
              </a:xfrm>
              <a:prstGeom prst="rect">
                <a:avLst/>
              </a:prstGeom>
              <a:blipFill>
                <a:blip r:embed="rId5"/>
                <a:stretch>
                  <a:fillRect l="-105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1020CE5-0C14-451B-811D-C025558F83A5}"/>
                  </a:ext>
                </a:extLst>
              </p:cNvPr>
              <p:cNvSpPr txBox="1"/>
              <p:nvPr/>
            </p:nvSpPr>
            <p:spPr>
              <a:xfrm>
                <a:off x="1167527" y="4617226"/>
                <a:ext cx="6906362"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𝐶</m:t>
                          </m:r>
                        </m:e>
                        <m:sub>
                          <m:r>
                            <a:rPr lang="en-US" sz="2400" i="1">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smtClean="0">
                                  <a:solidFill>
                                    <a:schemeClr val="bg1"/>
                                  </a:solidFill>
                                  <a:latin typeface="Cambria Math" panose="02040503050406030204" pitchFamily="18" charset="0"/>
                                  <a:ea typeface="Cambria Math" panose="02040503050406030204" pitchFamily="18" charset="0"/>
                                </a:rPr>
                                <m:t>𝛽</m:t>
                              </m:r>
                            </m:e>
                            <m:sub>
                              <m:r>
                                <a:rPr lang="en-US" sz="2400" i="1">
                                  <a:solidFill>
                                    <a:schemeClr val="bg1"/>
                                  </a:solidFill>
                                  <a:latin typeface="Cambria Math" panose="02040503050406030204" pitchFamily="18" charset="0"/>
                                  <a:ea typeface="Cambria Math" panose="02040503050406030204" pitchFamily="18" charset="0"/>
                                </a:rPr>
                                <m:t>0</m:t>
                              </m:r>
                            </m:sub>
                          </m:sSub>
                          <m:r>
                            <a:rPr lang="en-US" sz="2400" i="1">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𝐶</m:t>
                              </m:r>
                            </m:e>
                            <m:sub>
                              <m:r>
                                <a:rPr lang="en-US" sz="2400" i="1">
                                  <a:solidFill>
                                    <a:schemeClr val="bg1"/>
                                  </a:solidFill>
                                  <a:latin typeface="Cambria Math" panose="02040503050406030204" pitchFamily="18" charset="0"/>
                                  <a:ea typeface="Cambria Math" panose="02040503050406030204" pitchFamily="18" charset="0"/>
                                </a:rPr>
                                <m:t>1</m:t>
                              </m:r>
                            </m:sub>
                          </m:sSub>
                        </m:e>
                      </m:d>
                      <m:r>
                        <m:rPr>
                          <m:sty m:val="p"/>
                        </m:rPr>
                        <a:rPr lang="en-US" sz="2400" i="0" smtClean="0">
                          <a:solidFill>
                            <a:schemeClr val="accent2"/>
                          </a:solidFill>
                          <a:latin typeface="Cambria Math" panose="02040503050406030204" pitchFamily="18" charset="0"/>
                          <a:ea typeface="Cambria Math" panose="02040503050406030204" pitchFamily="18" charset="0"/>
                        </a:rPr>
                        <m:t>e</m:t>
                      </m:r>
                      <m:r>
                        <m:rPr>
                          <m:sty m:val="p"/>
                        </m:rPr>
                        <a:rPr lang="en-US" sz="2400" b="0" i="0" smtClean="0">
                          <a:solidFill>
                            <a:schemeClr val="accent2"/>
                          </a:solidFill>
                          <a:latin typeface="Cambria Math" panose="02040503050406030204" pitchFamily="18" charset="0"/>
                          <a:ea typeface="Cambria Math" panose="02040503050406030204" pitchFamily="18" charset="0"/>
                        </a:rPr>
                        <m:t>xp</m:t>
                      </m:r>
                      <m:d>
                        <m:dPr>
                          <m:begChr m:val="{"/>
                          <m:endChr m:val="}"/>
                          <m:ctrlPr>
                            <a:rPr lang="en-US" sz="2400" b="0" i="1" smtClean="0">
                              <a:solidFill>
                                <a:schemeClr val="bg1"/>
                              </a:solidFill>
                              <a:latin typeface="Cambria Math" panose="02040503050406030204" pitchFamily="18" charset="0"/>
                              <a:ea typeface="Cambria Math" panose="02040503050406030204" pitchFamily="18" charset="0"/>
                            </a:rPr>
                          </m:ctrlPr>
                        </m:dPr>
                        <m:e>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𝛿</m:t>
                              </m:r>
                            </m:e>
                            <m:sub>
                              <m:r>
                                <a:rPr lang="en-US" sz="2400" i="1">
                                  <a:solidFill>
                                    <a:schemeClr val="bg1"/>
                                  </a:solidFill>
                                  <a:latin typeface="Cambria Math" panose="02040503050406030204" pitchFamily="18" charset="0"/>
                                  <a:ea typeface="Cambria Math" panose="02040503050406030204" pitchFamily="18" charset="0"/>
                                </a:rPr>
                                <m:t>2</m:t>
                              </m:r>
                            </m:sub>
                          </m:sSub>
                          <m:r>
                            <a:rPr lang="en-US" sz="2400" i="1">
                              <a:solidFill>
                                <a:schemeClr val="accent1"/>
                              </a:solidFill>
                              <a:latin typeface="Cambria Math" panose="02040503050406030204" pitchFamily="18" charset="0"/>
                              <a:ea typeface="Cambria Math" panose="02040503050406030204" pitchFamily="18" charset="0"/>
                            </a:rPr>
                            <m:t>𝑡</m:t>
                          </m:r>
                        </m:e>
                      </m:d>
                    </m:oMath>
                  </m:oMathPara>
                </a14:m>
                <a:endParaRPr lang="en-US" sz="2400" dirty="0"/>
              </a:p>
            </p:txBody>
          </p:sp>
        </mc:Choice>
        <mc:Fallback xmlns="">
          <p:sp>
            <p:nvSpPr>
              <p:cNvPr id="19" name="TextBox 18">
                <a:extLst>
                  <a:ext uri="{FF2B5EF4-FFF2-40B4-BE49-F238E27FC236}">
                    <a16:creationId xmlns:a16="http://schemas.microsoft.com/office/drawing/2014/main" id="{51020CE5-0C14-451B-811D-C025558F83A5}"/>
                  </a:ext>
                </a:extLst>
              </p:cNvPr>
              <p:cNvSpPr txBox="1">
                <a:spLocks noRot="1" noChangeAspect="1" noMove="1" noResize="1" noEditPoints="1" noAdjustHandles="1" noChangeArrowheads="1" noChangeShapeType="1" noTextEdit="1"/>
              </p:cNvSpPr>
              <p:nvPr/>
            </p:nvSpPr>
            <p:spPr>
              <a:xfrm>
                <a:off x="1167527" y="4617226"/>
                <a:ext cx="6906362" cy="369332"/>
              </a:xfrm>
              <a:prstGeom prst="rect">
                <a:avLst/>
              </a:prstGeom>
              <a:blipFill>
                <a:blip r:embed="rId6"/>
                <a:stretch>
                  <a:fillRect l="-2120"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8FC5B8-5953-42A0-9DC0-1441E0DD796F}"/>
                  </a:ext>
                </a:extLst>
              </p:cNvPr>
              <p:cNvSpPr/>
              <p:nvPr/>
            </p:nvSpPr>
            <p:spPr>
              <a:xfrm>
                <a:off x="4983336" y="2968435"/>
                <a:ext cx="3494742" cy="707886"/>
              </a:xfrm>
              <a:prstGeom prst="rect">
                <a:avLst/>
              </a:prstGeom>
            </p:spPr>
            <p:txBody>
              <a:bodyPr wrap="square">
                <a:spAutoFit/>
              </a:bodyPr>
              <a:lstStyle/>
              <a:p>
                <a:r>
                  <a:rPr lang="en-US" sz="2000" dirty="0">
                    <a:solidFill>
                      <a:srgbClr val="FFFF99"/>
                    </a:solidFill>
                    <a:sym typeface="Symbol" panose="05050102010706020507" pitchFamily="18" charset="2"/>
                  </a:rPr>
                  <a:t>Typically </a:t>
                </a:r>
                <a:r>
                  <a:rPr lang="en-US" sz="2000" u="sng" dirty="0">
                    <a:solidFill>
                      <a:srgbClr val="FFFF99"/>
                    </a:solidFill>
                    <a:sym typeface="Symbol" panose="05050102010706020507" pitchFamily="18" charset="2"/>
                  </a:rPr>
                  <a:t>can’t</a:t>
                </a:r>
                <a:r>
                  <a:rPr lang="en-US" sz="2000" dirty="0">
                    <a:solidFill>
                      <a:srgbClr val="FFFF99"/>
                    </a:solidFill>
                    <a:sym typeface="Symbol" panose="05050102010706020507" pitchFamily="18" charset="2"/>
                  </a:rPr>
                  <a:t> “invert” to get </a:t>
                </a:r>
                <a:r>
                  <a:rPr lang="en-US" sz="2000" i="1" dirty="0">
                    <a:solidFill>
                      <a:schemeClr val="accent1"/>
                    </a:solidFill>
                    <a:sym typeface="Symbol" panose="05050102010706020507" pitchFamily="18" charset="2"/>
                  </a:rPr>
                  <a:t>t</a:t>
                </a:r>
                <a:r>
                  <a:rPr lang="en-US" sz="2000" dirty="0">
                    <a:solidFill>
                      <a:srgbClr val="FFFF99"/>
                    </a:solidFill>
                    <a:sym typeface="Symbol" panose="05050102010706020507" pitchFamily="18" charset="2"/>
                  </a:rPr>
                  <a:t> as a function of </a:t>
                </a:r>
                <a14:m>
                  <m:oMath xmlns:m="http://schemas.openxmlformats.org/officeDocument/2006/math">
                    <m:r>
                      <a:rPr lang="en-US" sz="2000" i="1" smtClean="0">
                        <a:solidFill>
                          <a:srgbClr val="FF0000"/>
                        </a:solidFill>
                        <a:latin typeface="Cambria Math" panose="02040503050406030204" pitchFamily="18" charset="0"/>
                        <a:ea typeface="Cambria Math" panose="02040503050406030204" pitchFamily="18" charset="0"/>
                      </a:rPr>
                      <m:t>𝛼</m:t>
                    </m:r>
                  </m:oMath>
                </a14:m>
                <a:endParaRPr lang="en-US" sz="2000" dirty="0">
                  <a:solidFill>
                    <a:srgbClr val="FFFF99"/>
                  </a:solidFill>
                  <a:sym typeface="Symbol" panose="05050102010706020507" pitchFamily="18" charset="2"/>
                </a:endParaRPr>
              </a:p>
            </p:txBody>
          </p:sp>
        </mc:Choice>
        <mc:Fallback xmlns="">
          <p:sp>
            <p:nvSpPr>
              <p:cNvPr id="8" name="Rectangle 7">
                <a:extLst>
                  <a:ext uri="{FF2B5EF4-FFF2-40B4-BE49-F238E27FC236}">
                    <a16:creationId xmlns:a16="http://schemas.microsoft.com/office/drawing/2014/main" id="{078FC5B8-5953-42A0-9DC0-1441E0DD796F}"/>
                  </a:ext>
                </a:extLst>
              </p:cNvPr>
              <p:cNvSpPr>
                <a:spLocks noRot="1" noChangeAspect="1" noMove="1" noResize="1" noEditPoints="1" noAdjustHandles="1" noChangeArrowheads="1" noChangeShapeType="1" noTextEdit="1"/>
              </p:cNvSpPr>
              <p:nvPr/>
            </p:nvSpPr>
            <p:spPr>
              <a:xfrm>
                <a:off x="4983336" y="2968435"/>
                <a:ext cx="3494742" cy="707886"/>
              </a:xfrm>
              <a:prstGeom prst="rect">
                <a:avLst/>
              </a:prstGeom>
              <a:blipFill>
                <a:blip r:embed="rId7"/>
                <a:stretch>
                  <a:fillRect l="-1742" t="-4310" r="-1045" b="-1551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E88FB68-F7BD-4F5F-B0F6-F1DF97C77A1B}"/>
              </a:ext>
            </a:extLst>
          </p:cNvPr>
          <p:cNvCxnSpPr>
            <a:cxnSpLocks/>
          </p:cNvCxnSpPr>
          <p:nvPr/>
        </p:nvCxnSpPr>
        <p:spPr bwMode="auto">
          <a:xfrm flipH="1">
            <a:off x="4422913" y="3647661"/>
            <a:ext cx="586409" cy="479234"/>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D614D64-D3BA-4713-99A7-F5349DCE9250}"/>
                  </a:ext>
                </a:extLst>
              </p:cNvPr>
              <p:cNvSpPr/>
              <p:nvPr/>
            </p:nvSpPr>
            <p:spPr>
              <a:xfrm>
                <a:off x="4552122" y="5326847"/>
                <a:ext cx="3289852" cy="707886"/>
              </a:xfrm>
              <a:prstGeom prst="rect">
                <a:avLst/>
              </a:prstGeom>
            </p:spPr>
            <p:txBody>
              <a:bodyPr wrap="square">
                <a:spAutoFit/>
              </a:bodyPr>
              <a:lstStyle/>
              <a:p>
                <a:r>
                  <a:rPr lang="en-US" sz="2000" dirty="0">
                    <a:solidFill>
                      <a:srgbClr val="FFFF99"/>
                    </a:solidFill>
                    <a:sym typeface="Symbol" panose="05050102010706020507" pitchFamily="18" charset="2"/>
                  </a:rPr>
                  <a:t>Can always “invert” to get </a:t>
                </a:r>
                <a:r>
                  <a:rPr lang="en-US" sz="2000" i="1" dirty="0">
                    <a:solidFill>
                      <a:schemeClr val="accent1"/>
                    </a:solidFill>
                    <a:sym typeface="Symbol" panose="05050102010706020507" pitchFamily="18" charset="2"/>
                  </a:rPr>
                  <a:t>t</a:t>
                </a:r>
                <a:r>
                  <a:rPr lang="en-US" sz="2000" dirty="0">
                    <a:solidFill>
                      <a:srgbClr val="FFFF99"/>
                    </a:solidFill>
                    <a:sym typeface="Symbol" panose="05050102010706020507" pitchFamily="18" charset="2"/>
                  </a:rPr>
                  <a:t> as a function of</a:t>
                </a:r>
                <a14:m>
                  <m:oMath xmlns:m="http://schemas.openxmlformats.org/officeDocument/2006/math">
                    <m:r>
                      <a:rPr lang="en-US" sz="2000" b="0" i="0" smtClean="0">
                        <a:solidFill>
                          <a:srgbClr val="FF0000"/>
                        </a:solidFill>
                        <a:latin typeface="Cambria Math" panose="02040503050406030204" pitchFamily="18" charset="0"/>
                        <a:ea typeface="Cambria Math" panose="02040503050406030204" pitchFamily="18" charset="0"/>
                      </a:rPr>
                      <m:t> </m:t>
                    </m:r>
                    <m:r>
                      <a:rPr lang="en-US" sz="2000" i="1">
                        <a:solidFill>
                          <a:srgbClr val="FF0000"/>
                        </a:solidFill>
                        <a:latin typeface="Cambria Math" panose="02040503050406030204" pitchFamily="18" charset="0"/>
                        <a:ea typeface="Cambria Math" panose="02040503050406030204" pitchFamily="18" charset="0"/>
                      </a:rPr>
                      <m:t>𝛽</m:t>
                    </m:r>
                  </m:oMath>
                </a14:m>
                <a:endParaRPr lang="en-US" sz="2000" dirty="0">
                  <a:solidFill>
                    <a:srgbClr val="FFFF99"/>
                  </a:solidFill>
                  <a:sym typeface="Symbol" panose="05050102010706020507" pitchFamily="18" charset="2"/>
                </a:endParaRPr>
              </a:p>
            </p:txBody>
          </p:sp>
        </mc:Choice>
        <mc:Fallback xmlns="">
          <p:sp>
            <p:nvSpPr>
              <p:cNvPr id="10" name="Rectangle 9">
                <a:extLst>
                  <a:ext uri="{FF2B5EF4-FFF2-40B4-BE49-F238E27FC236}">
                    <a16:creationId xmlns:a16="http://schemas.microsoft.com/office/drawing/2014/main" id="{6D614D64-D3BA-4713-99A7-F5349DCE9250}"/>
                  </a:ext>
                </a:extLst>
              </p:cNvPr>
              <p:cNvSpPr>
                <a:spLocks noRot="1" noChangeAspect="1" noMove="1" noResize="1" noEditPoints="1" noAdjustHandles="1" noChangeArrowheads="1" noChangeShapeType="1" noTextEdit="1"/>
              </p:cNvSpPr>
              <p:nvPr/>
            </p:nvSpPr>
            <p:spPr>
              <a:xfrm>
                <a:off x="4552122" y="5326847"/>
                <a:ext cx="3289852" cy="707886"/>
              </a:xfrm>
              <a:prstGeom prst="rect">
                <a:avLst/>
              </a:prstGeom>
              <a:blipFill>
                <a:blip r:embed="rId8"/>
                <a:stretch>
                  <a:fillRect l="-2041" t="-4310" b="-15517"/>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7A734E4-0FE3-427B-B243-6170ABF1C1CC}"/>
              </a:ext>
            </a:extLst>
          </p:cNvPr>
          <p:cNvCxnSpPr>
            <a:cxnSpLocks/>
          </p:cNvCxnSpPr>
          <p:nvPr/>
        </p:nvCxnSpPr>
        <p:spPr bwMode="auto">
          <a:xfrm flipH="1" flipV="1">
            <a:off x="4155226" y="5077213"/>
            <a:ext cx="378674" cy="359643"/>
          </a:xfrm>
          <a:prstGeom prst="straightConnector1">
            <a:avLst/>
          </a:prstGeom>
          <a:solidFill>
            <a:schemeClr val="accent1"/>
          </a:solidFill>
          <a:ln w="22225" cap="flat" cmpd="sng" algn="ctr">
            <a:solidFill>
              <a:srgbClr val="FFFF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8911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Solving for the exit point</a:t>
            </a:r>
          </a:p>
        </p:txBody>
      </p:sp>
      <p:sp>
        <p:nvSpPr>
          <p:cNvPr id="39" name="Isosceles Triangle 38">
            <a:extLst>
              <a:ext uri="{FF2B5EF4-FFF2-40B4-BE49-F238E27FC236}">
                <a16:creationId xmlns:a16="http://schemas.microsoft.com/office/drawing/2014/main" id="{7365A2D6-5F2F-4200-9B09-C45DB43101BB}"/>
              </a:ext>
            </a:extLst>
          </p:cNvPr>
          <p:cNvSpPr/>
          <p:nvPr/>
        </p:nvSpPr>
        <p:spPr bwMode="auto">
          <a:xfrm rot="13504294">
            <a:off x="4020352" y="3092316"/>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3" name="Freeform: Shape 62">
            <a:extLst>
              <a:ext uri="{FF2B5EF4-FFF2-40B4-BE49-F238E27FC236}">
                <a16:creationId xmlns:a16="http://schemas.microsoft.com/office/drawing/2014/main" id="{C5B94B63-2240-49F6-8F34-C4B26803E062}"/>
              </a:ext>
            </a:extLst>
          </p:cNvPr>
          <p:cNvSpPr/>
          <p:nvPr/>
        </p:nvSpPr>
        <p:spPr bwMode="auto">
          <a:xfrm flipH="1" flipV="1">
            <a:off x="5418507" y="3062391"/>
            <a:ext cx="937402" cy="356958"/>
          </a:xfrm>
          <a:custGeom>
            <a:avLst/>
            <a:gdLst>
              <a:gd name="connsiteX0" fmla="*/ 0 w 1130300"/>
              <a:gd name="connsiteY0" fmla="*/ 0 h 336550"/>
              <a:gd name="connsiteX1" fmla="*/ 120650 w 1130300"/>
              <a:gd name="connsiteY1" fmla="*/ 120650 h 336550"/>
              <a:gd name="connsiteX2" fmla="*/ 241300 w 1130300"/>
              <a:gd name="connsiteY2" fmla="*/ 196850 h 336550"/>
              <a:gd name="connsiteX3" fmla="*/ 355600 w 1130300"/>
              <a:gd name="connsiteY3" fmla="*/ 234950 h 336550"/>
              <a:gd name="connsiteX4" fmla="*/ 508000 w 1130300"/>
              <a:gd name="connsiteY4" fmla="*/ 273050 h 336550"/>
              <a:gd name="connsiteX5" fmla="*/ 736600 w 1130300"/>
              <a:gd name="connsiteY5" fmla="*/ 298450 h 336550"/>
              <a:gd name="connsiteX6" fmla="*/ 990600 w 1130300"/>
              <a:gd name="connsiteY6" fmla="*/ 323850 h 336550"/>
              <a:gd name="connsiteX7" fmla="*/ 1130300 w 1130300"/>
              <a:gd name="connsiteY7"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300" h="336550">
                <a:moveTo>
                  <a:pt x="0" y="0"/>
                </a:moveTo>
                <a:cubicBezTo>
                  <a:pt x="40216" y="43921"/>
                  <a:pt x="80433" y="87842"/>
                  <a:pt x="120650" y="120650"/>
                </a:cubicBezTo>
                <a:cubicBezTo>
                  <a:pt x="160867" y="153458"/>
                  <a:pt x="202142" y="177800"/>
                  <a:pt x="241300" y="196850"/>
                </a:cubicBezTo>
                <a:cubicBezTo>
                  <a:pt x="280458" y="215900"/>
                  <a:pt x="311150" y="222250"/>
                  <a:pt x="355600" y="234950"/>
                </a:cubicBezTo>
                <a:cubicBezTo>
                  <a:pt x="400050" y="247650"/>
                  <a:pt x="444500" y="262467"/>
                  <a:pt x="508000" y="273050"/>
                </a:cubicBezTo>
                <a:cubicBezTo>
                  <a:pt x="571500" y="283633"/>
                  <a:pt x="736600" y="298450"/>
                  <a:pt x="736600" y="298450"/>
                </a:cubicBezTo>
                <a:lnTo>
                  <a:pt x="990600" y="323850"/>
                </a:lnTo>
                <a:lnTo>
                  <a:pt x="1130300" y="33655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7" name="Rectangle 3">
            <a:extLst>
              <a:ext uri="{FF2B5EF4-FFF2-40B4-BE49-F238E27FC236}">
                <a16:creationId xmlns:a16="http://schemas.microsoft.com/office/drawing/2014/main" id="{EF1E2B76-9850-46B3-A838-263B10C37AC1}"/>
              </a:ext>
            </a:extLst>
          </p:cNvPr>
          <p:cNvSpPr txBox="1">
            <a:spLocks noChangeArrowheads="1"/>
          </p:cNvSpPr>
          <p:nvPr/>
        </p:nvSpPr>
        <p:spPr bwMode="auto">
          <a:xfrm>
            <a:off x="381000" y="1371600"/>
            <a:ext cx="3700806" cy="449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a:lstStyle>
          <a:p>
            <a:pPr>
              <a:spcBef>
                <a:spcPts val="1800"/>
              </a:spcBef>
              <a:defRPr/>
            </a:pPr>
            <a:r>
              <a:rPr lang="en-US" altLang="en-US" kern="0" dirty="0"/>
              <a:t>Identify </a:t>
            </a:r>
            <a:r>
              <a:rPr lang="en-US" altLang="en-US" kern="0" dirty="0">
                <a:solidFill>
                  <a:schemeClr val="accent2"/>
                </a:solidFill>
              </a:rPr>
              <a:t>outflow interval for edge </a:t>
            </a:r>
            <a:r>
              <a:rPr lang="en-US" altLang="en-US" kern="0" dirty="0"/>
              <a:t>(e.g., </a:t>
            </a:r>
            <a:r>
              <a:rPr lang="en-US" altLang="en-US" kern="0" dirty="0">
                <a:sym typeface="Symbol" panose="05050102010706020507" pitchFamily="18" charset="2"/>
              </a:rPr>
              <a:t>=0 edge)</a:t>
            </a:r>
            <a:endParaRPr lang="en-US" altLang="en-US" kern="0" dirty="0"/>
          </a:p>
          <a:p>
            <a:pPr>
              <a:spcBef>
                <a:spcPts val="1800"/>
              </a:spcBef>
              <a:defRPr/>
            </a:pPr>
            <a:r>
              <a:rPr lang="en-US" altLang="en-US" kern="0" dirty="0">
                <a:solidFill>
                  <a:srgbClr val="FFC000"/>
                </a:solidFill>
              </a:rPr>
              <a:t>Further constrain</a:t>
            </a:r>
            <a:r>
              <a:rPr lang="en-US" altLang="en-US" kern="0" dirty="0"/>
              <a:t> using properties of </a:t>
            </a:r>
            <a:r>
              <a:rPr lang="en-US" altLang="en-US" kern="0" dirty="0">
                <a:sym typeface="Symbol" panose="05050102010706020507" pitchFamily="18" charset="2"/>
              </a:rPr>
              <a:t>{t}</a:t>
            </a:r>
            <a:endParaRPr lang="en-US" altLang="en-US" kern="0" dirty="0"/>
          </a:p>
          <a:p>
            <a:pPr>
              <a:spcBef>
                <a:spcPts val="1800"/>
              </a:spcBef>
              <a:defRPr/>
            </a:pPr>
            <a:r>
              <a:rPr lang="en-US" altLang="en-US" kern="0" dirty="0"/>
              <a:t>Find intersection of </a:t>
            </a:r>
            <a:r>
              <a:rPr lang="en-US" altLang="en-US" kern="0" dirty="0">
                <a:solidFill>
                  <a:srgbClr val="FF0000"/>
                </a:solidFill>
              </a:rPr>
              <a:t>trajectory</a:t>
            </a:r>
            <a:r>
              <a:rPr lang="en-US" altLang="en-US" kern="0" dirty="0"/>
              <a:t> with </a:t>
            </a:r>
            <a:r>
              <a:rPr lang="en-US" altLang="en-US" kern="0" dirty="0">
                <a:solidFill>
                  <a:schemeClr val="accent2"/>
                </a:solidFill>
              </a:rPr>
              <a:t>outflow interval</a:t>
            </a:r>
          </a:p>
        </p:txBody>
      </p:sp>
      <p:cxnSp>
        <p:nvCxnSpPr>
          <p:cNvPr id="4" name="Straight Connector 3">
            <a:extLst>
              <a:ext uri="{FF2B5EF4-FFF2-40B4-BE49-F238E27FC236}">
                <a16:creationId xmlns:a16="http://schemas.microsoft.com/office/drawing/2014/main" id="{8AA76F9B-183A-4719-BD88-2A799A1668D8}"/>
              </a:ext>
            </a:extLst>
          </p:cNvPr>
          <p:cNvCxnSpPr>
            <a:cxnSpLocks/>
          </p:cNvCxnSpPr>
          <p:nvPr/>
        </p:nvCxnSpPr>
        <p:spPr bwMode="auto">
          <a:xfrm>
            <a:off x="5278218" y="2733048"/>
            <a:ext cx="0" cy="640616"/>
          </a:xfrm>
          <a:prstGeom prst="line">
            <a:avLst/>
          </a:prstGeom>
          <a:solidFill>
            <a:schemeClr val="accent1"/>
          </a:solidFill>
          <a:ln w="1016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A9EAE778-6361-469F-B1B3-CA1DDF0D11AE}"/>
              </a:ext>
            </a:extLst>
          </p:cNvPr>
          <p:cNvCxnSpPr>
            <a:cxnSpLocks/>
          </p:cNvCxnSpPr>
          <p:nvPr/>
        </p:nvCxnSpPr>
        <p:spPr bwMode="auto">
          <a:xfrm>
            <a:off x="4572000" y="3379593"/>
            <a:ext cx="2464904" cy="0"/>
          </a:xfrm>
          <a:prstGeom prst="line">
            <a:avLst/>
          </a:prstGeom>
          <a:solidFill>
            <a:schemeClr val="accent1"/>
          </a:solidFill>
          <a:ln w="25400" cap="flat" cmpd="sng" algn="ctr">
            <a:solidFill>
              <a:srgbClr val="FFC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79DBF803-198D-4B7A-9CA5-E9FB7521815B}"/>
              </a:ext>
            </a:extLst>
          </p:cNvPr>
          <p:cNvSpPr/>
          <p:nvPr/>
        </p:nvSpPr>
        <p:spPr>
          <a:xfrm>
            <a:off x="4275508" y="2827617"/>
            <a:ext cx="922047" cy="400110"/>
          </a:xfrm>
          <a:prstGeom prst="rect">
            <a:avLst/>
          </a:prstGeom>
        </p:spPr>
        <p:txBody>
          <a:bodyPr wrap="none">
            <a:spAutoFit/>
          </a:bodyPr>
          <a:lstStyle/>
          <a:p>
            <a:r>
              <a:rPr lang="en-US" sz="2000" b="1" dirty="0">
                <a:solidFill>
                  <a:srgbClr val="FFC000"/>
                </a:solidFill>
                <a:sym typeface="Symbol" panose="05050102010706020507" pitchFamily="18" charset="2"/>
              </a:rPr>
              <a:t>{t}=0</a:t>
            </a:r>
            <a:endParaRPr lang="en-US" sz="2000" dirty="0">
              <a:solidFill>
                <a:srgbClr val="FFC000"/>
              </a:solidFill>
            </a:endParaRPr>
          </a:p>
        </p:txBody>
      </p:sp>
      <p:cxnSp>
        <p:nvCxnSpPr>
          <p:cNvPr id="16" name="Straight Connector 15">
            <a:extLst>
              <a:ext uri="{FF2B5EF4-FFF2-40B4-BE49-F238E27FC236}">
                <a16:creationId xmlns:a16="http://schemas.microsoft.com/office/drawing/2014/main" id="{5E09AEEB-88CA-4E64-8C8C-D4329A6A7485}"/>
              </a:ext>
            </a:extLst>
          </p:cNvPr>
          <p:cNvCxnSpPr>
            <a:cxnSpLocks/>
          </p:cNvCxnSpPr>
          <p:nvPr/>
        </p:nvCxnSpPr>
        <p:spPr bwMode="auto">
          <a:xfrm>
            <a:off x="4572000" y="2739919"/>
            <a:ext cx="2464904" cy="0"/>
          </a:xfrm>
          <a:prstGeom prst="line">
            <a:avLst/>
          </a:prstGeom>
          <a:solidFill>
            <a:schemeClr val="accent1"/>
          </a:solidFill>
          <a:ln w="25400" cap="flat" cmpd="sng" algn="ctr">
            <a:solidFill>
              <a:srgbClr val="FFC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9F7CAC21-9F80-44BE-8C04-8A453576A0D2}"/>
              </a:ext>
            </a:extLst>
          </p:cNvPr>
          <p:cNvCxnSpPr>
            <a:cxnSpLocks/>
          </p:cNvCxnSpPr>
          <p:nvPr/>
        </p:nvCxnSpPr>
        <p:spPr bwMode="auto">
          <a:xfrm flipH="1" flipV="1">
            <a:off x="3816626" y="5195706"/>
            <a:ext cx="928586" cy="403652"/>
          </a:xfrm>
          <a:prstGeom prst="straightConnector1">
            <a:avLst/>
          </a:prstGeom>
          <a:solidFill>
            <a:schemeClr val="accent1"/>
          </a:solidFill>
          <a:ln w="222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C0CEB233-E7B9-4678-9070-D1D2D6FFD34F}"/>
              </a:ext>
            </a:extLst>
          </p:cNvPr>
          <p:cNvSpPr/>
          <p:nvPr/>
        </p:nvSpPr>
        <p:spPr>
          <a:xfrm>
            <a:off x="4745213" y="5458260"/>
            <a:ext cx="3007310" cy="400110"/>
          </a:xfrm>
          <a:prstGeom prst="rect">
            <a:avLst/>
          </a:prstGeom>
        </p:spPr>
        <p:txBody>
          <a:bodyPr wrap="square">
            <a:spAutoFit/>
          </a:bodyPr>
          <a:lstStyle/>
          <a:p>
            <a:r>
              <a:rPr lang="en-US" sz="2000" b="1" dirty="0">
                <a:solidFill>
                  <a:srgbClr val="FFC000"/>
                </a:solidFill>
                <a:sym typeface="Symbol" panose="05050102010706020507" pitchFamily="18" charset="2"/>
              </a:rPr>
              <a:t>looking for root {t}=0</a:t>
            </a:r>
            <a:endParaRPr lang="en-US" sz="2000" b="1" dirty="0">
              <a:solidFill>
                <a:srgbClr val="FFC000"/>
              </a:solidFill>
            </a:endParaRPr>
          </a:p>
        </p:txBody>
      </p:sp>
      <p:sp>
        <p:nvSpPr>
          <p:cNvPr id="23" name="Rectangle 22">
            <a:extLst>
              <a:ext uri="{FF2B5EF4-FFF2-40B4-BE49-F238E27FC236}">
                <a16:creationId xmlns:a16="http://schemas.microsoft.com/office/drawing/2014/main" id="{B6770172-02F0-416A-8AF0-231999EA720C}"/>
              </a:ext>
            </a:extLst>
          </p:cNvPr>
          <p:cNvSpPr/>
          <p:nvPr/>
        </p:nvSpPr>
        <p:spPr>
          <a:xfrm>
            <a:off x="6890691" y="3322074"/>
            <a:ext cx="922047" cy="400110"/>
          </a:xfrm>
          <a:prstGeom prst="rect">
            <a:avLst/>
          </a:prstGeom>
        </p:spPr>
        <p:txBody>
          <a:bodyPr wrap="none">
            <a:spAutoFit/>
          </a:bodyPr>
          <a:lstStyle/>
          <a:p>
            <a:r>
              <a:rPr lang="en-US" sz="2000" b="1" dirty="0">
                <a:solidFill>
                  <a:srgbClr val="FFC000"/>
                </a:solidFill>
                <a:sym typeface="Symbol" panose="05050102010706020507" pitchFamily="18" charset="2"/>
              </a:rPr>
              <a:t>{t}&gt;0</a:t>
            </a:r>
            <a:endParaRPr lang="en-US" sz="2000" dirty="0">
              <a:solidFill>
                <a:srgbClr val="FFC000"/>
              </a:solidFill>
            </a:endParaRPr>
          </a:p>
        </p:txBody>
      </p:sp>
      <p:sp>
        <p:nvSpPr>
          <p:cNvPr id="26" name="Rectangle 25">
            <a:extLst>
              <a:ext uri="{FF2B5EF4-FFF2-40B4-BE49-F238E27FC236}">
                <a16:creationId xmlns:a16="http://schemas.microsoft.com/office/drawing/2014/main" id="{EB9FE558-30E2-429F-B00A-C98E4DF9A0A8}"/>
              </a:ext>
            </a:extLst>
          </p:cNvPr>
          <p:cNvSpPr/>
          <p:nvPr/>
        </p:nvSpPr>
        <p:spPr>
          <a:xfrm>
            <a:off x="3896468" y="2362755"/>
            <a:ext cx="922047" cy="400110"/>
          </a:xfrm>
          <a:prstGeom prst="rect">
            <a:avLst/>
          </a:prstGeom>
        </p:spPr>
        <p:txBody>
          <a:bodyPr wrap="none">
            <a:spAutoFit/>
          </a:bodyPr>
          <a:lstStyle/>
          <a:p>
            <a:r>
              <a:rPr lang="en-US" sz="2000" b="1" dirty="0">
                <a:solidFill>
                  <a:srgbClr val="FFC000"/>
                </a:solidFill>
                <a:sym typeface="Symbol" panose="05050102010706020507" pitchFamily="18" charset="2"/>
              </a:rPr>
              <a:t>{t}&lt;0</a:t>
            </a:r>
            <a:endParaRPr lang="en-US" sz="2000" dirty="0">
              <a:solidFill>
                <a:srgbClr val="FFC000"/>
              </a:solidFill>
            </a:endParaRPr>
          </a:p>
        </p:txBody>
      </p:sp>
      <p:sp>
        <p:nvSpPr>
          <p:cNvPr id="27" name="Rectangle 26">
            <a:extLst>
              <a:ext uri="{FF2B5EF4-FFF2-40B4-BE49-F238E27FC236}">
                <a16:creationId xmlns:a16="http://schemas.microsoft.com/office/drawing/2014/main" id="{47BF23C3-F87D-4A75-8235-7F4793C07170}"/>
              </a:ext>
            </a:extLst>
          </p:cNvPr>
          <p:cNvSpPr/>
          <p:nvPr/>
        </p:nvSpPr>
        <p:spPr>
          <a:xfrm>
            <a:off x="6474160" y="2874502"/>
            <a:ext cx="1935759" cy="338554"/>
          </a:xfrm>
          <a:prstGeom prst="rect">
            <a:avLst/>
          </a:prstGeom>
        </p:spPr>
        <p:txBody>
          <a:bodyPr wrap="square">
            <a:spAutoFit/>
          </a:bodyPr>
          <a:lstStyle/>
          <a:p>
            <a:r>
              <a:rPr lang="en-US" sz="1600" b="1" dirty="0">
                <a:solidFill>
                  <a:srgbClr val="FFC000"/>
                </a:solidFill>
                <a:sym typeface="Symbol" panose="05050102010706020507" pitchFamily="18" charset="2"/>
              </a:rPr>
              <a:t>“bracket” the root</a:t>
            </a:r>
            <a:endParaRPr lang="en-US" sz="1600" b="1" dirty="0">
              <a:solidFill>
                <a:srgbClr val="FFC000"/>
              </a:solidFill>
            </a:endParaRPr>
          </a:p>
        </p:txBody>
      </p:sp>
      <p:sp>
        <p:nvSpPr>
          <p:cNvPr id="29" name="Oval 28">
            <a:extLst>
              <a:ext uri="{FF2B5EF4-FFF2-40B4-BE49-F238E27FC236}">
                <a16:creationId xmlns:a16="http://schemas.microsoft.com/office/drawing/2014/main" id="{F0BE9254-F0AC-4140-9A1F-719B0795357D}"/>
              </a:ext>
            </a:extLst>
          </p:cNvPr>
          <p:cNvSpPr/>
          <p:nvPr/>
        </p:nvSpPr>
        <p:spPr bwMode="auto">
          <a:xfrm>
            <a:off x="6231843" y="3265441"/>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404BF7C8-24D2-4DB7-822E-2E6CB17C8ADE}"/>
              </a:ext>
            </a:extLst>
          </p:cNvPr>
          <p:cNvCxnSpPr>
            <a:cxnSpLocks/>
          </p:cNvCxnSpPr>
          <p:nvPr/>
        </p:nvCxnSpPr>
        <p:spPr bwMode="auto">
          <a:xfrm>
            <a:off x="5268279" y="3041760"/>
            <a:ext cx="266087" cy="34101"/>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Oval 23">
            <a:extLst>
              <a:ext uri="{FF2B5EF4-FFF2-40B4-BE49-F238E27FC236}">
                <a16:creationId xmlns:a16="http://schemas.microsoft.com/office/drawing/2014/main" id="{68DBAF46-FB24-452A-909D-D562D86D82BE}"/>
              </a:ext>
            </a:extLst>
          </p:cNvPr>
          <p:cNvSpPr/>
          <p:nvPr/>
        </p:nvSpPr>
        <p:spPr bwMode="auto">
          <a:xfrm>
            <a:off x="5156030" y="2927671"/>
            <a:ext cx="228600" cy="228600"/>
          </a:xfrm>
          <a:prstGeom prst="ellipse">
            <a:avLst/>
          </a:prstGeom>
          <a:solidFill>
            <a:srgbClr val="FF0000"/>
          </a:solidFill>
          <a:ln w="412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781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Solving for the exit point</a:t>
            </a:r>
          </a:p>
        </p:txBody>
      </p:sp>
      <p:sp>
        <p:nvSpPr>
          <p:cNvPr id="39" name="Isosceles Triangle 38">
            <a:extLst>
              <a:ext uri="{FF2B5EF4-FFF2-40B4-BE49-F238E27FC236}">
                <a16:creationId xmlns:a16="http://schemas.microsoft.com/office/drawing/2014/main" id="{7365A2D6-5F2F-4200-9B09-C45DB43101BB}"/>
              </a:ext>
            </a:extLst>
          </p:cNvPr>
          <p:cNvSpPr/>
          <p:nvPr/>
        </p:nvSpPr>
        <p:spPr bwMode="auto">
          <a:xfrm rot="13504294">
            <a:off x="4020352" y="3092316"/>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3" name="Freeform: Shape 62">
            <a:extLst>
              <a:ext uri="{FF2B5EF4-FFF2-40B4-BE49-F238E27FC236}">
                <a16:creationId xmlns:a16="http://schemas.microsoft.com/office/drawing/2014/main" id="{C5B94B63-2240-49F6-8F34-C4B26803E062}"/>
              </a:ext>
            </a:extLst>
          </p:cNvPr>
          <p:cNvSpPr/>
          <p:nvPr/>
        </p:nvSpPr>
        <p:spPr bwMode="auto">
          <a:xfrm flipH="1" flipV="1">
            <a:off x="5418507" y="3062391"/>
            <a:ext cx="937402" cy="356958"/>
          </a:xfrm>
          <a:custGeom>
            <a:avLst/>
            <a:gdLst>
              <a:gd name="connsiteX0" fmla="*/ 0 w 1130300"/>
              <a:gd name="connsiteY0" fmla="*/ 0 h 336550"/>
              <a:gd name="connsiteX1" fmla="*/ 120650 w 1130300"/>
              <a:gd name="connsiteY1" fmla="*/ 120650 h 336550"/>
              <a:gd name="connsiteX2" fmla="*/ 241300 w 1130300"/>
              <a:gd name="connsiteY2" fmla="*/ 196850 h 336550"/>
              <a:gd name="connsiteX3" fmla="*/ 355600 w 1130300"/>
              <a:gd name="connsiteY3" fmla="*/ 234950 h 336550"/>
              <a:gd name="connsiteX4" fmla="*/ 508000 w 1130300"/>
              <a:gd name="connsiteY4" fmla="*/ 273050 h 336550"/>
              <a:gd name="connsiteX5" fmla="*/ 736600 w 1130300"/>
              <a:gd name="connsiteY5" fmla="*/ 298450 h 336550"/>
              <a:gd name="connsiteX6" fmla="*/ 990600 w 1130300"/>
              <a:gd name="connsiteY6" fmla="*/ 323850 h 336550"/>
              <a:gd name="connsiteX7" fmla="*/ 1130300 w 1130300"/>
              <a:gd name="connsiteY7"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300" h="336550">
                <a:moveTo>
                  <a:pt x="0" y="0"/>
                </a:moveTo>
                <a:cubicBezTo>
                  <a:pt x="40216" y="43921"/>
                  <a:pt x="80433" y="87842"/>
                  <a:pt x="120650" y="120650"/>
                </a:cubicBezTo>
                <a:cubicBezTo>
                  <a:pt x="160867" y="153458"/>
                  <a:pt x="202142" y="177800"/>
                  <a:pt x="241300" y="196850"/>
                </a:cubicBezTo>
                <a:cubicBezTo>
                  <a:pt x="280458" y="215900"/>
                  <a:pt x="311150" y="222250"/>
                  <a:pt x="355600" y="234950"/>
                </a:cubicBezTo>
                <a:cubicBezTo>
                  <a:pt x="400050" y="247650"/>
                  <a:pt x="444500" y="262467"/>
                  <a:pt x="508000" y="273050"/>
                </a:cubicBezTo>
                <a:cubicBezTo>
                  <a:pt x="571500" y="283633"/>
                  <a:pt x="736600" y="298450"/>
                  <a:pt x="736600" y="298450"/>
                </a:cubicBezTo>
                <a:lnTo>
                  <a:pt x="990600" y="323850"/>
                </a:lnTo>
                <a:lnTo>
                  <a:pt x="1130300" y="33655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7" name="Rectangle 3">
            <a:extLst>
              <a:ext uri="{FF2B5EF4-FFF2-40B4-BE49-F238E27FC236}">
                <a16:creationId xmlns:a16="http://schemas.microsoft.com/office/drawing/2014/main" id="{EF1E2B76-9850-46B3-A838-263B10C37AC1}"/>
              </a:ext>
            </a:extLst>
          </p:cNvPr>
          <p:cNvSpPr txBox="1">
            <a:spLocks noChangeArrowheads="1"/>
          </p:cNvSpPr>
          <p:nvPr/>
        </p:nvSpPr>
        <p:spPr bwMode="auto">
          <a:xfrm>
            <a:off x="381000" y="1371600"/>
            <a:ext cx="3700806" cy="449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a:lstStyle>
          <a:p>
            <a:pPr>
              <a:spcBef>
                <a:spcPts val="1800"/>
              </a:spcBef>
              <a:defRPr/>
            </a:pPr>
            <a:r>
              <a:rPr lang="en-US" altLang="en-US" kern="0" dirty="0">
                <a:solidFill>
                  <a:schemeClr val="accent5">
                    <a:lumMod val="90000"/>
                  </a:schemeClr>
                </a:solidFill>
              </a:rPr>
              <a:t>Brent’s method</a:t>
            </a:r>
          </a:p>
          <a:p>
            <a:pPr>
              <a:spcBef>
                <a:spcPts val="1800"/>
              </a:spcBef>
              <a:defRPr/>
            </a:pPr>
            <a:r>
              <a:rPr lang="en-US" altLang="en-US" kern="0" dirty="0"/>
              <a:t>Combination of secant method and bisection</a:t>
            </a:r>
          </a:p>
          <a:p>
            <a:pPr>
              <a:spcBef>
                <a:spcPts val="1800"/>
              </a:spcBef>
              <a:defRPr/>
            </a:pPr>
            <a:r>
              <a:rPr lang="en-US" altLang="en-US" kern="0" dirty="0"/>
              <a:t>Keeps root </a:t>
            </a:r>
            <a:r>
              <a:rPr lang="en-US" altLang="en-US" kern="0" dirty="0">
                <a:solidFill>
                  <a:srgbClr val="FFC000"/>
                </a:solidFill>
              </a:rPr>
              <a:t>bracketed</a:t>
            </a:r>
          </a:p>
        </p:txBody>
      </p:sp>
      <p:sp>
        <p:nvSpPr>
          <p:cNvPr id="29" name="Oval 28">
            <a:extLst>
              <a:ext uri="{FF2B5EF4-FFF2-40B4-BE49-F238E27FC236}">
                <a16:creationId xmlns:a16="http://schemas.microsoft.com/office/drawing/2014/main" id="{F0BE9254-F0AC-4140-9A1F-719B0795357D}"/>
              </a:ext>
            </a:extLst>
          </p:cNvPr>
          <p:cNvSpPr/>
          <p:nvPr/>
        </p:nvSpPr>
        <p:spPr bwMode="auto">
          <a:xfrm>
            <a:off x="6231843" y="3265441"/>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4" name="Straight Connector 23">
            <a:extLst>
              <a:ext uri="{FF2B5EF4-FFF2-40B4-BE49-F238E27FC236}">
                <a16:creationId xmlns:a16="http://schemas.microsoft.com/office/drawing/2014/main" id="{3FDC6A70-F20F-46CB-948A-EA46F2120B79}"/>
              </a:ext>
            </a:extLst>
          </p:cNvPr>
          <p:cNvCxnSpPr>
            <a:cxnSpLocks/>
          </p:cNvCxnSpPr>
          <p:nvPr/>
        </p:nvCxnSpPr>
        <p:spPr bwMode="auto">
          <a:xfrm>
            <a:off x="5268279" y="3041760"/>
            <a:ext cx="266087" cy="34101"/>
          </a:xfrm>
          <a:prstGeom prst="line">
            <a:avLst/>
          </a:prstGeom>
          <a:solidFill>
            <a:schemeClr val="accent1"/>
          </a:solid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C40504E9-A1BC-44F5-8E88-5BDE3D9E4EA5}"/>
              </a:ext>
            </a:extLst>
          </p:cNvPr>
          <p:cNvCxnSpPr>
            <a:cxnSpLocks/>
          </p:cNvCxnSpPr>
          <p:nvPr/>
        </p:nvCxnSpPr>
        <p:spPr bwMode="auto">
          <a:xfrm>
            <a:off x="5278218" y="2733048"/>
            <a:ext cx="0" cy="640616"/>
          </a:xfrm>
          <a:prstGeom prst="line">
            <a:avLst/>
          </a:prstGeom>
          <a:solidFill>
            <a:schemeClr val="accent1"/>
          </a:solidFill>
          <a:ln w="101600"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Oval 24">
            <a:extLst>
              <a:ext uri="{FF2B5EF4-FFF2-40B4-BE49-F238E27FC236}">
                <a16:creationId xmlns:a16="http://schemas.microsoft.com/office/drawing/2014/main" id="{48C679E6-C2D8-4A24-98A2-B377C6534B92}"/>
              </a:ext>
            </a:extLst>
          </p:cNvPr>
          <p:cNvSpPr/>
          <p:nvPr/>
        </p:nvSpPr>
        <p:spPr bwMode="auto">
          <a:xfrm>
            <a:off x="5156030" y="2927671"/>
            <a:ext cx="228600" cy="228600"/>
          </a:xfrm>
          <a:prstGeom prst="ellipse">
            <a:avLst/>
          </a:prstGeom>
          <a:solidFill>
            <a:srgbClr val="FF0000"/>
          </a:solidFill>
          <a:ln w="412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9366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Goal</a:t>
            </a:r>
          </a:p>
        </p:txBody>
      </p:sp>
      <p:sp>
        <p:nvSpPr>
          <p:cNvPr id="4099" name="Rectangle 3"/>
          <p:cNvSpPr>
            <a:spLocks noGrp="1" noChangeArrowheads="1"/>
          </p:cNvSpPr>
          <p:nvPr>
            <p:ph type="body" idx="1"/>
          </p:nvPr>
        </p:nvSpPr>
        <p:spPr>
          <a:xfrm>
            <a:off x="381000" y="1371600"/>
            <a:ext cx="7351643" cy="4495800"/>
          </a:xfrm>
        </p:spPr>
        <p:txBody>
          <a:bodyPr/>
          <a:lstStyle/>
          <a:p>
            <a:pPr>
              <a:spcBef>
                <a:spcPts val="1800"/>
              </a:spcBef>
              <a:defRPr/>
            </a:pPr>
            <a:r>
              <a:rPr lang="en-US" altLang="en-US" dirty="0">
                <a:solidFill>
                  <a:schemeClr val="accent5">
                    <a:lumMod val="90000"/>
                  </a:schemeClr>
                </a:solidFill>
              </a:rPr>
              <a:t>Pollock’s method</a:t>
            </a:r>
            <a:r>
              <a:rPr lang="en-US" altLang="en-US" dirty="0"/>
              <a:t> tracks particles on </a:t>
            </a:r>
            <a:r>
              <a:rPr lang="en-US" altLang="en-US" dirty="0">
                <a:solidFill>
                  <a:schemeClr val="accent2"/>
                </a:solidFill>
              </a:rPr>
              <a:t>rectangular</a:t>
            </a:r>
            <a:r>
              <a:rPr lang="en-US" altLang="en-US" dirty="0"/>
              <a:t> (and quad-refined) meshes</a:t>
            </a:r>
          </a:p>
          <a:p>
            <a:pPr>
              <a:spcBef>
                <a:spcPts val="1800"/>
              </a:spcBef>
              <a:defRPr/>
            </a:pPr>
            <a:r>
              <a:rPr lang="en-US" altLang="en-US" dirty="0"/>
              <a:t>Want to </a:t>
            </a:r>
            <a:r>
              <a:rPr lang="en-US" altLang="en-US" dirty="0">
                <a:solidFill>
                  <a:schemeClr val="accent5">
                    <a:lumMod val="90000"/>
                  </a:schemeClr>
                </a:solidFill>
              </a:rPr>
              <a:t>generalize it</a:t>
            </a:r>
            <a:r>
              <a:rPr lang="en-US" altLang="en-US" dirty="0"/>
              <a:t> to work on </a:t>
            </a:r>
            <a:r>
              <a:rPr lang="en-US" altLang="en-US" dirty="0">
                <a:solidFill>
                  <a:schemeClr val="accent2"/>
                </a:solidFill>
              </a:rPr>
              <a:t>arbitrary, unstructured</a:t>
            </a:r>
            <a:r>
              <a:rPr lang="en-US" altLang="en-US" dirty="0"/>
              <a:t> MODFLOW 6 grids</a:t>
            </a:r>
          </a:p>
          <a:p>
            <a:pPr>
              <a:spcBef>
                <a:spcPts val="1800"/>
              </a:spcBef>
              <a:defRPr/>
            </a:pPr>
            <a:r>
              <a:rPr lang="en-US" altLang="en-US" dirty="0"/>
              <a:t>How to do it as straightforwardly as possible?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9269-A35C-4C1B-B1B1-6BC55C2BB077}"/>
              </a:ext>
            </a:extLst>
          </p:cNvPr>
          <p:cNvSpPr>
            <a:spLocks noGrp="1"/>
          </p:cNvSpPr>
          <p:nvPr>
            <p:ph type="title"/>
          </p:nvPr>
        </p:nvSpPr>
        <p:spPr/>
        <p:txBody>
          <a:bodyPr/>
          <a:lstStyle/>
          <a:p>
            <a:r>
              <a:rPr lang="en-US" dirty="0"/>
              <a:t>2D example</a:t>
            </a:r>
          </a:p>
        </p:txBody>
      </p:sp>
      <p:sp>
        <p:nvSpPr>
          <p:cNvPr id="3" name="Content Placeholder 2">
            <a:extLst>
              <a:ext uri="{FF2B5EF4-FFF2-40B4-BE49-F238E27FC236}">
                <a16:creationId xmlns:a16="http://schemas.microsoft.com/office/drawing/2014/main" id="{4A1BEA03-5680-4F0B-80EA-8C1F0A10199C}"/>
              </a:ext>
            </a:extLst>
          </p:cNvPr>
          <p:cNvSpPr>
            <a:spLocks noGrp="1"/>
          </p:cNvSpPr>
          <p:nvPr>
            <p:ph idx="1"/>
          </p:nvPr>
        </p:nvSpPr>
        <p:spPr>
          <a:xfrm>
            <a:off x="381000" y="1371600"/>
            <a:ext cx="8305800" cy="1918252"/>
          </a:xfrm>
        </p:spPr>
        <p:txBody>
          <a:bodyPr/>
          <a:lstStyle/>
          <a:p>
            <a:r>
              <a:rPr lang="en-US" dirty="0"/>
              <a:t>“Henry-like” problem</a:t>
            </a:r>
          </a:p>
          <a:p>
            <a:r>
              <a:rPr lang="en-US" dirty="0"/>
              <a:t>Unstructured grid of Voronoi polygons</a:t>
            </a:r>
          </a:p>
        </p:txBody>
      </p:sp>
      <p:pic>
        <p:nvPicPr>
          <p:cNvPr id="7" name="Picture 6">
            <a:extLst>
              <a:ext uri="{FF2B5EF4-FFF2-40B4-BE49-F238E27FC236}">
                <a16:creationId xmlns:a16="http://schemas.microsoft.com/office/drawing/2014/main" id="{B34225A3-4B22-46B5-9E32-3F25F0E24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733" y="2658717"/>
            <a:ext cx="6524625" cy="3262313"/>
          </a:xfrm>
          <a:prstGeom prst="rect">
            <a:avLst/>
          </a:prstGeom>
        </p:spPr>
      </p:pic>
    </p:spTree>
    <p:extLst>
      <p:ext uri="{BB962C8B-B14F-4D97-AF65-F5344CB8AC3E}">
        <p14:creationId xmlns:p14="http://schemas.microsoft.com/office/powerpoint/2010/main" val="238164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9269-A35C-4C1B-B1B1-6BC55C2BB077}"/>
              </a:ext>
            </a:extLst>
          </p:cNvPr>
          <p:cNvSpPr>
            <a:spLocks noGrp="1"/>
          </p:cNvSpPr>
          <p:nvPr>
            <p:ph type="title"/>
          </p:nvPr>
        </p:nvSpPr>
        <p:spPr/>
        <p:txBody>
          <a:bodyPr/>
          <a:lstStyle/>
          <a:p>
            <a:r>
              <a:rPr lang="en-US" dirty="0"/>
              <a:t>2D example</a:t>
            </a:r>
          </a:p>
        </p:txBody>
      </p:sp>
      <p:sp>
        <p:nvSpPr>
          <p:cNvPr id="3" name="Content Placeholder 2">
            <a:extLst>
              <a:ext uri="{FF2B5EF4-FFF2-40B4-BE49-F238E27FC236}">
                <a16:creationId xmlns:a16="http://schemas.microsoft.com/office/drawing/2014/main" id="{4A1BEA03-5680-4F0B-80EA-8C1F0A10199C}"/>
              </a:ext>
            </a:extLst>
          </p:cNvPr>
          <p:cNvSpPr>
            <a:spLocks noGrp="1"/>
          </p:cNvSpPr>
          <p:nvPr>
            <p:ph idx="1"/>
          </p:nvPr>
        </p:nvSpPr>
        <p:spPr>
          <a:xfrm>
            <a:off x="381000" y="1371600"/>
            <a:ext cx="8305800" cy="1918252"/>
          </a:xfrm>
        </p:spPr>
        <p:txBody>
          <a:bodyPr/>
          <a:lstStyle/>
          <a:p>
            <a:r>
              <a:rPr lang="en-US" dirty="0"/>
              <a:t>“Henry-like” problem</a:t>
            </a:r>
          </a:p>
          <a:p>
            <a:r>
              <a:rPr lang="en-US" dirty="0"/>
              <a:t>Unstructured grid of Voronoi polygons</a:t>
            </a:r>
          </a:p>
        </p:txBody>
      </p:sp>
      <p:pic>
        <p:nvPicPr>
          <p:cNvPr id="4" name="Picture 3">
            <a:extLst>
              <a:ext uri="{FF2B5EF4-FFF2-40B4-BE49-F238E27FC236}">
                <a16:creationId xmlns:a16="http://schemas.microsoft.com/office/drawing/2014/main" id="{7B0D143D-7D6E-455B-9589-33F2AED4B608}"/>
              </a:ext>
            </a:extLst>
          </p:cNvPr>
          <p:cNvPicPr>
            <a:picLocks noChangeAspect="1"/>
          </p:cNvPicPr>
          <p:nvPr/>
        </p:nvPicPr>
        <p:blipFill>
          <a:blip r:embed="rId3"/>
          <a:stretch>
            <a:fillRect/>
          </a:stretch>
        </p:blipFill>
        <p:spPr>
          <a:xfrm>
            <a:off x="1270733" y="2658717"/>
            <a:ext cx="6526334" cy="3261643"/>
          </a:xfrm>
          <a:prstGeom prst="rect">
            <a:avLst/>
          </a:prstGeom>
        </p:spPr>
      </p:pic>
    </p:spTree>
    <p:extLst>
      <p:ext uri="{BB962C8B-B14F-4D97-AF65-F5344CB8AC3E}">
        <p14:creationId xmlns:p14="http://schemas.microsoft.com/office/powerpoint/2010/main" val="597224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enry_vor2_particles">
            <a:hlinkClick r:id="" action="ppaction://media"/>
            <a:extLst>
              <a:ext uri="{FF2B5EF4-FFF2-40B4-BE49-F238E27FC236}">
                <a16:creationId xmlns:a16="http://schemas.microsoft.com/office/drawing/2014/main" id="{C426B5B1-03E0-409A-853C-D4FB96AE66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4347" y="753650"/>
            <a:ext cx="7620931" cy="5080621"/>
          </a:xfrm>
          <a:prstGeom prst="rect">
            <a:avLst/>
          </a:prstGeom>
        </p:spPr>
      </p:pic>
    </p:spTree>
    <p:extLst>
      <p:ext uri="{BB962C8B-B14F-4D97-AF65-F5344CB8AC3E}">
        <p14:creationId xmlns:p14="http://schemas.microsoft.com/office/powerpoint/2010/main" val="174350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9269-A35C-4C1B-B1B1-6BC55C2BB077}"/>
              </a:ext>
            </a:extLst>
          </p:cNvPr>
          <p:cNvSpPr>
            <a:spLocks noGrp="1"/>
          </p:cNvSpPr>
          <p:nvPr>
            <p:ph type="title"/>
          </p:nvPr>
        </p:nvSpPr>
        <p:spPr/>
        <p:txBody>
          <a:bodyPr/>
          <a:lstStyle/>
          <a:p>
            <a:r>
              <a:rPr lang="en-US" dirty="0"/>
              <a:t>3D example</a:t>
            </a:r>
          </a:p>
        </p:txBody>
      </p:sp>
      <p:sp>
        <p:nvSpPr>
          <p:cNvPr id="3" name="Content Placeholder 2">
            <a:extLst>
              <a:ext uri="{FF2B5EF4-FFF2-40B4-BE49-F238E27FC236}">
                <a16:creationId xmlns:a16="http://schemas.microsoft.com/office/drawing/2014/main" id="{4A1BEA03-5680-4F0B-80EA-8C1F0A10199C}"/>
              </a:ext>
            </a:extLst>
          </p:cNvPr>
          <p:cNvSpPr>
            <a:spLocks noGrp="1"/>
          </p:cNvSpPr>
          <p:nvPr>
            <p:ph idx="1"/>
          </p:nvPr>
        </p:nvSpPr>
        <p:spPr>
          <a:xfrm>
            <a:off x="381000" y="1371600"/>
            <a:ext cx="8305800" cy="1918252"/>
          </a:xfrm>
        </p:spPr>
        <p:txBody>
          <a:bodyPr/>
          <a:lstStyle/>
          <a:p>
            <a:r>
              <a:rPr lang="en-US" dirty="0"/>
              <a:t>Regular grid, 3 layers</a:t>
            </a:r>
          </a:p>
          <a:p>
            <a:r>
              <a:rPr lang="en-US" dirty="0"/>
              <a:t>Well in bottom layer</a:t>
            </a:r>
          </a:p>
        </p:txBody>
      </p:sp>
      <p:pic>
        <p:nvPicPr>
          <p:cNvPr id="7" name="Picture 6">
            <a:extLst>
              <a:ext uri="{FF2B5EF4-FFF2-40B4-BE49-F238E27FC236}">
                <a16:creationId xmlns:a16="http://schemas.microsoft.com/office/drawing/2014/main" id="{8405B6BE-A78D-43B6-8A9E-9BD437BF97D3}"/>
              </a:ext>
            </a:extLst>
          </p:cNvPr>
          <p:cNvPicPr>
            <a:picLocks noChangeAspect="1"/>
          </p:cNvPicPr>
          <p:nvPr/>
        </p:nvPicPr>
        <p:blipFill>
          <a:blip r:embed="rId3"/>
          <a:stretch>
            <a:fillRect/>
          </a:stretch>
        </p:blipFill>
        <p:spPr>
          <a:xfrm>
            <a:off x="1029025" y="2673627"/>
            <a:ext cx="2755631" cy="2994615"/>
          </a:xfrm>
          <a:prstGeom prst="rect">
            <a:avLst/>
          </a:prstGeom>
        </p:spPr>
      </p:pic>
      <p:sp>
        <p:nvSpPr>
          <p:cNvPr id="10" name="TextBox 9">
            <a:extLst>
              <a:ext uri="{FF2B5EF4-FFF2-40B4-BE49-F238E27FC236}">
                <a16:creationId xmlns:a16="http://schemas.microsoft.com/office/drawing/2014/main" id="{E07F7DE5-3BFB-43DD-8D29-0FDC09331147}"/>
              </a:ext>
            </a:extLst>
          </p:cNvPr>
          <p:cNvSpPr txBox="1"/>
          <p:nvPr/>
        </p:nvSpPr>
        <p:spPr>
          <a:xfrm rot="5400000">
            <a:off x="2849729" y="4134679"/>
            <a:ext cx="2146852" cy="276999"/>
          </a:xfrm>
          <a:prstGeom prst="rect">
            <a:avLst/>
          </a:prstGeom>
          <a:noFill/>
        </p:spPr>
        <p:txBody>
          <a:bodyPr wrap="square" rtlCol="0">
            <a:spAutoFit/>
          </a:bodyPr>
          <a:lstStyle/>
          <a:p>
            <a:r>
              <a:rPr lang="en-US" sz="1200" dirty="0">
                <a:solidFill>
                  <a:schemeClr val="accent1">
                    <a:lumMod val="75000"/>
                  </a:schemeClr>
                </a:solidFill>
              </a:rPr>
              <a:t>constant-head cells (layer 1)</a:t>
            </a:r>
          </a:p>
        </p:txBody>
      </p:sp>
      <p:sp>
        <p:nvSpPr>
          <p:cNvPr id="11" name="TextBox 10">
            <a:extLst>
              <a:ext uri="{FF2B5EF4-FFF2-40B4-BE49-F238E27FC236}">
                <a16:creationId xmlns:a16="http://schemas.microsoft.com/office/drawing/2014/main" id="{41D955B0-076F-44DA-BA58-E345040629E1}"/>
              </a:ext>
            </a:extLst>
          </p:cNvPr>
          <p:cNvSpPr txBox="1"/>
          <p:nvPr/>
        </p:nvSpPr>
        <p:spPr>
          <a:xfrm>
            <a:off x="1225828" y="3893935"/>
            <a:ext cx="1050234" cy="276999"/>
          </a:xfrm>
          <a:prstGeom prst="rect">
            <a:avLst/>
          </a:prstGeom>
          <a:solidFill>
            <a:schemeClr val="bg1"/>
          </a:solidFill>
        </p:spPr>
        <p:txBody>
          <a:bodyPr wrap="square" rtlCol="0">
            <a:spAutoFit/>
          </a:bodyPr>
          <a:lstStyle/>
          <a:p>
            <a:r>
              <a:rPr lang="en-US" sz="1200" dirty="0">
                <a:solidFill>
                  <a:schemeClr val="accent6"/>
                </a:solidFill>
              </a:rPr>
              <a:t>well (layer 3)</a:t>
            </a:r>
          </a:p>
        </p:txBody>
      </p:sp>
      <p:pic>
        <p:nvPicPr>
          <p:cNvPr id="13" name="Picture 12">
            <a:extLst>
              <a:ext uri="{FF2B5EF4-FFF2-40B4-BE49-F238E27FC236}">
                <a16:creationId xmlns:a16="http://schemas.microsoft.com/office/drawing/2014/main" id="{26CBB58E-C644-480C-B26C-E8F2F8B31736}"/>
              </a:ext>
            </a:extLst>
          </p:cNvPr>
          <p:cNvPicPr>
            <a:picLocks noChangeAspect="1"/>
          </p:cNvPicPr>
          <p:nvPr/>
        </p:nvPicPr>
        <p:blipFill>
          <a:blip r:embed="rId4"/>
          <a:stretch>
            <a:fillRect/>
          </a:stretch>
        </p:blipFill>
        <p:spPr>
          <a:xfrm>
            <a:off x="4542183" y="2673627"/>
            <a:ext cx="3657600" cy="1270651"/>
          </a:xfrm>
          <a:prstGeom prst="rect">
            <a:avLst/>
          </a:prstGeom>
        </p:spPr>
      </p:pic>
      <p:pic>
        <p:nvPicPr>
          <p:cNvPr id="14" name="Picture 13">
            <a:extLst>
              <a:ext uri="{FF2B5EF4-FFF2-40B4-BE49-F238E27FC236}">
                <a16:creationId xmlns:a16="http://schemas.microsoft.com/office/drawing/2014/main" id="{4BD2C1CB-DBAE-4BCC-A433-BC655306E0FE}"/>
              </a:ext>
            </a:extLst>
          </p:cNvPr>
          <p:cNvPicPr>
            <a:picLocks noChangeAspect="1"/>
          </p:cNvPicPr>
          <p:nvPr/>
        </p:nvPicPr>
        <p:blipFill>
          <a:blip r:embed="rId5"/>
          <a:stretch>
            <a:fillRect/>
          </a:stretch>
        </p:blipFill>
        <p:spPr>
          <a:xfrm>
            <a:off x="4542183" y="4252232"/>
            <a:ext cx="3657600" cy="1416010"/>
          </a:xfrm>
          <a:prstGeom prst="rect">
            <a:avLst/>
          </a:prstGeom>
        </p:spPr>
      </p:pic>
    </p:spTree>
    <p:extLst>
      <p:ext uri="{BB962C8B-B14F-4D97-AF65-F5344CB8AC3E}">
        <p14:creationId xmlns:p14="http://schemas.microsoft.com/office/powerpoint/2010/main" val="28842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Conclusions</a:t>
            </a:r>
          </a:p>
        </p:txBody>
      </p:sp>
      <p:sp>
        <p:nvSpPr>
          <p:cNvPr id="4099" name="Rectangle 3"/>
          <p:cNvSpPr>
            <a:spLocks noGrp="1" noChangeArrowheads="1"/>
          </p:cNvSpPr>
          <p:nvPr>
            <p:ph type="body" idx="1"/>
          </p:nvPr>
        </p:nvSpPr>
        <p:spPr>
          <a:xfrm>
            <a:off x="381000" y="1371600"/>
            <a:ext cx="8305800" cy="2136913"/>
          </a:xfrm>
        </p:spPr>
        <p:txBody>
          <a:bodyPr/>
          <a:lstStyle/>
          <a:p>
            <a:pPr>
              <a:spcBef>
                <a:spcPts val="1800"/>
              </a:spcBef>
              <a:defRPr/>
            </a:pPr>
            <a:r>
              <a:rPr lang="en-US" altLang="en-US" sz="2400" dirty="0"/>
              <a:t>Generalization of Pollock’s method to unstructured MF6 grids (cells are convex polygonal prisms)</a:t>
            </a:r>
          </a:p>
          <a:p>
            <a:pPr>
              <a:spcBef>
                <a:spcPts val="1800"/>
              </a:spcBef>
              <a:defRPr/>
            </a:pPr>
            <a:r>
              <a:rPr lang="en-US" altLang="en-US" sz="2400" dirty="0"/>
              <a:t>Results from a prototype code look promising</a:t>
            </a:r>
          </a:p>
          <a:p>
            <a:pPr>
              <a:spcBef>
                <a:spcPts val="1800"/>
              </a:spcBef>
              <a:defRPr/>
            </a:pPr>
            <a:r>
              <a:rPr lang="en-US" altLang="en-US" sz="2400" dirty="0"/>
              <a:t>Plan to incorporate and test within MODPATH</a:t>
            </a:r>
          </a:p>
          <a:p>
            <a:pPr>
              <a:spcBef>
                <a:spcPts val="1800"/>
              </a:spcBef>
              <a:defRPr/>
            </a:pPr>
            <a:endParaRPr lang="en-US" altLang="en-US" sz="2400" dirty="0"/>
          </a:p>
          <a:p>
            <a:pPr>
              <a:spcBef>
                <a:spcPts val="1800"/>
              </a:spcBef>
              <a:defRPr/>
            </a:pPr>
            <a:endParaRPr lang="en-US" altLang="en-US" sz="2400" dirty="0"/>
          </a:p>
        </p:txBody>
      </p:sp>
    </p:spTree>
    <p:extLst>
      <p:ext uri="{BB962C8B-B14F-4D97-AF65-F5344CB8AC3E}">
        <p14:creationId xmlns:p14="http://schemas.microsoft.com/office/powerpoint/2010/main" val="9061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Pollock’s method</a:t>
            </a:r>
          </a:p>
        </p:txBody>
      </p:sp>
      <p:sp>
        <p:nvSpPr>
          <p:cNvPr id="4099" name="Rectangle 3"/>
          <p:cNvSpPr>
            <a:spLocks noGrp="1" noChangeArrowheads="1"/>
          </p:cNvSpPr>
          <p:nvPr>
            <p:ph type="body" idx="1"/>
          </p:nvPr>
        </p:nvSpPr>
        <p:spPr>
          <a:xfrm>
            <a:off x="380999" y="1371600"/>
            <a:ext cx="4039496" cy="4490092"/>
          </a:xfrm>
        </p:spPr>
        <p:txBody>
          <a:bodyPr/>
          <a:lstStyle/>
          <a:p>
            <a:pPr>
              <a:spcBef>
                <a:spcPts val="1800"/>
              </a:spcBef>
              <a:defRPr/>
            </a:pPr>
            <a:r>
              <a:rPr lang="en-US" altLang="en-US" dirty="0">
                <a:solidFill>
                  <a:schemeClr val="accent5">
                    <a:lumMod val="90000"/>
                  </a:schemeClr>
                </a:solidFill>
              </a:rPr>
              <a:t>Independent, 1D, linear interpolations </a:t>
            </a:r>
            <a:r>
              <a:rPr lang="en-US" altLang="en-US" dirty="0"/>
              <a:t>of </a:t>
            </a:r>
            <a:r>
              <a:rPr lang="en-US" altLang="en-US" dirty="0" err="1"/>
              <a:t>v</a:t>
            </a:r>
            <a:r>
              <a:rPr lang="en-US" altLang="en-US" baseline="-25000" dirty="0" err="1"/>
              <a:t>x</a:t>
            </a:r>
            <a:r>
              <a:rPr lang="en-US" altLang="en-US" dirty="0"/>
              <a:t> and </a:t>
            </a:r>
            <a:r>
              <a:rPr lang="en-US" altLang="en-US" dirty="0" err="1"/>
              <a:t>v</a:t>
            </a:r>
            <a:r>
              <a:rPr lang="en-US" altLang="en-US" baseline="-25000" dirty="0" err="1"/>
              <a:t>y</a:t>
            </a:r>
            <a:r>
              <a:rPr lang="en-US" altLang="en-US" dirty="0"/>
              <a:t> on a rectangle</a:t>
            </a:r>
          </a:p>
          <a:p>
            <a:pPr>
              <a:spcBef>
                <a:spcPts val="1800"/>
              </a:spcBef>
              <a:defRPr/>
            </a:pPr>
            <a:r>
              <a:rPr lang="en-US" altLang="en-US" dirty="0">
                <a:solidFill>
                  <a:schemeClr val="accent5">
                    <a:lumMod val="90000"/>
                  </a:schemeClr>
                </a:solidFill>
              </a:rPr>
              <a:t>Solves analytically</a:t>
            </a:r>
            <a:r>
              <a:rPr lang="en-US" altLang="en-US" dirty="0"/>
              <a:t> for exit time &amp; location</a:t>
            </a:r>
          </a:p>
          <a:p>
            <a:pPr>
              <a:spcBef>
                <a:spcPts val="1800"/>
              </a:spcBef>
              <a:defRPr/>
            </a:pPr>
            <a:r>
              <a:rPr lang="en-US" altLang="en-US" dirty="0"/>
              <a:t>Simple and elegant!</a:t>
            </a:r>
          </a:p>
        </p:txBody>
      </p:sp>
      <p:grpSp>
        <p:nvGrpSpPr>
          <p:cNvPr id="4096" name="Group 4095">
            <a:extLst>
              <a:ext uri="{FF2B5EF4-FFF2-40B4-BE49-F238E27FC236}">
                <a16:creationId xmlns:a16="http://schemas.microsoft.com/office/drawing/2014/main" id="{7B859E7A-F0A0-4714-8607-E60F509CE4A0}"/>
              </a:ext>
            </a:extLst>
          </p:cNvPr>
          <p:cNvGrpSpPr/>
          <p:nvPr/>
        </p:nvGrpSpPr>
        <p:grpSpPr>
          <a:xfrm>
            <a:off x="4420508" y="1597036"/>
            <a:ext cx="4025476" cy="3510317"/>
            <a:chOff x="1882706" y="3124178"/>
            <a:chExt cx="4025476" cy="3510317"/>
          </a:xfrm>
        </p:grpSpPr>
        <p:grpSp>
          <p:nvGrpSpPr>
            <p:cNvPr id="63" name="Group 62">
              <a:extLst>
                <a:ext uri="{FF2B5EF4-FFF2-40B4-BE49-F238E27FC236}">
                  <a16:creationId xmlns:a16="http://schemas.microsoft.com/office/drawing/2014/main" id="{956E6AE2-C5DB-4C06-AC01-A0404972E4B0}"/>
                </a:ext>
              </a:extLst>
            </p:cNvPr>
            <p:cNvGrpSpPr/>
            <p:nvPr/>
          </p:nvGrpSpPr>
          <p:grpSpPr>
            <a:xfrm>
              <a:off x="1882706" y="3124178"/>
              <a:ext cx="4025476" cy="3510317"/>
              <a:chOff x="1882706" y="3124178"/>
              <a:chExt cx="4025476" cy="3510317"/>
            </a:xfrm>
          </p:grpSpPr>
          <p:grpSp>
            <p:nvGrpSpPr>
              <p:cNvPr id="62" name="Group 61">
                <a:extLst>
                  <a:ext uri="{FF2B5EF4-FFF2-40B4-BE49-F238E27FC236}">
                    <a16:creationId xmlns:a16="http://schemas.microsoft.com/office/drawing/2014/main" id="{043658DF-6390-4AB0-8BF5-8F68CFDED968}"/>
                  </a:ext>
                </a:extLst>
              </p:cNvPr>
              <p:cNvGrpSpPr/>
              <p:nvPr/>
            </p:nvGrpSpPr>
            <p:grpSpPr>
              <a:xfrm>
                <a:off x="1882706" y="3124178"/>
                <a:ext cx="3582198" cy="3168208"/>
                <a:chOff x="1882706" y="3124178"/>
                <a:chExt cx="3582198" cy="3168208"/>
              </a:xfrm>
            </p:grpSpPr>
            <p:sp>
              <p:nvSpPr>
                <p:cNvPr id="4" name="Rectangle 3">
                  <a:extLst>
                    <a:ext uri="{FF2B5EF4-FFF2-40B4-BE49-F238E27FC236}">
                      <a16:creationId xmlns:a16="http://schemas.microsoft.com/office/drawing/2014/main" id="{C4FA2C11-08B2-4041-ADD0-E24ABE856A73}"/>
                    </a:ext>
                  </a:extLst>
                </p:cNvPr>
                <p:cNvSpPr/>
                <p:nvPr/>
              </p:nvSpPr>
              <p:spPr bwMode="auto">
                <a:xfrm>
                  <a:off x="2721694" y="3549186"/>
                  <a:ext cx="2743200" cy="2743200"/>
                </a:xfrm>
                <a:prstGeom prst="rect">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ndParaRPr>
                </a:p>
              </p:txBody>
            </p:sp>
            <p:cxnSp>
              <p:nvCxnSpPr>
                <p:cNvPr id="26" name="Straight Arrow Connector 25">
                  <a:extLst>
                    <a:ext uri="{FF2B5EF4-FFF2-40B4-BE49-F238E27FC236}">
                      <a16:creationId xmlns:a16="http://schemas.microsoft.com/office/drawing/2014/main" id="{86914DDD-1C35-445B-A515-74345A9A892B}"/>
                    </a:ext>
                  </a:extLst>
                </p:cNvPr>
                <p:cNvCxnSpPr>
                  <a:cxnSpLocks/>
                </p:cNvCxnSpPr>
                <p:nvPr/>
              </p:nvCxnSpPr>
              <p:spPr bwMode="auto">
                <a:xfrm flipH="1">
                  <a:off x="4974710" y="4910601"/>
                  <a:ext cx="490194"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7DD25ADA-5F5A-451C-895C-F9EC4B85F024}"/>
                    </a:ext>
                  </a:extLst>
                </p:cNvPr>
                <p:cNvCxnSpPr>
                  <a:cxnSpLocks/>
                </p:cNvCxnSpPr>
                <p:nvPr/>
              </p:nvCxnSpPr>
              <p:spPr bwMode="auto">
                <a:xfrm flipH="1">
                  <a:off x="1882706" y="4910827"/>
                  <a:ext cx="836629"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83713AEF-502A-49D1-A377-884D84EF7576}"/>
                    </a:ext>
                  </a:extLst>
                </p:cNvPr>
                <p:cNvCxnSpPr>
                  <a:cxnSpLocks/>
                </p:cNvCxnSpPr>
                <p:nvPr/>
              </p:nvCxnSpPr>
              <p:spPr bwMode="auto">
                <a:xfrm flipH="1" flipV="1">
                  <a:off x="4093294" y="5495034"/>
                  <a:ext cx="9427" cy="784522"/>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65BD3091-36F1-438A-9117-7635B0C3A3B3}"/>
                    </a:ext>
                  </a:extLst>
                </p:cNvPr>
                <p:cNvCxnSpPr>
                  <a:cxnSpLocks/>
                </p:cNvCxnSpPr>
                <p:nvPr/>
              </p:nvCxnSpPr>
              <p:spPr bwMode="auto">
                <a:xfrm flipV="1">
                  <a:off x="4092256" y="3124178"/>
                  <a:ext cx="0" cy="425006"/>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Freeform: Shape 54">
                  <a:extLst>
                    <a:ext uri="{FF2B5EF4-FFF2-40B4-BE49-F238E27FC236}">
                      <a16:creationId xmlns:a16="http://schemas.microsoft.com/office/drawing/2014/main" id="{A55BB658-5AFD-4F2B-8C0E-5015D4A7A2D4}"/>
                    </a:ext>
                  </a:extLst>
                </p:cNvPr>
                <p:cNvSpPr/>
                <p:nvPr/>
              </p:nvSpPr>
              <p:spPr bwMode="auto">
                <a:xfrm flipH="1" flipV="1">
                  <a:off x="2880705" y="4589533"/>
                  <a:ext cx="937402" cy="356958"/>
                </a:xfrm>
                <a:custGeom>
                  <a:avLst/>
                  <a:gdLst>
                    <a:gd name="connsiteX0" fmla="*/ 0 w 1130300"/>
                    <a:gd name="connsiteY0" fmla="*/ 0 h 336550"/>
                    <a:gd name="connsiteX1" fmla="*/ 120650 w 1130300"/>
                    <a:gd name="connsiteY1" fmla="*/ 120650 h 336550"/>
                    <a:gd name="connsiteX2" fmla="*/ 241300 w 1130300"/>
                    <a:gd name="connsiteY2" fmla="*/ 196850 h 336550"/>
                    <a:gd name="connsiteX3" fmla="*/ 355600 w 1130300"/>
                    <a:gd name="connsiteY3" fmla="*/ 234950 h 336550"/>
                    <a:gd name="connsiteX4" fmla="*/ 508000 w 1130300"/>
                    <a:gd name="connsiteY4" fmla="*/ 273050 h 336550"/>
                    <a:gd name="connsiteX5" fmla="*/ 736600 w 1130300"/>
                    <a:gd name="connsiteY5" fmla="*/ 298450 h 336550"/>
                    <a:gd name="connsiteX6" fmla="*/ 990600 w 1130300"/>
                    <a:gd name="connsiteY6" fmla="*/ 323850 h 336550"/>
                    <a:gd name="connsiteX7" fmla="*/ 1130300 w 1130300"/>
                    <a:gd name="connsiteY7" fmla="*/ 33655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300" h="336550">
                      <a:moveTo>
                        <a:pt x="0" y="0"/>
                      </a:moveTo>
                      <a:cubicBezTo>
                        <a:pt x="40216" y="43921"/>
                        <a:pt x="80433" y="87842"/>
                        <a:pt x="120650" y="120650"/>
                      </a:cubicBezTo>
                      <a:cubicBezTo>
                        <a:pt x="160867" y="153458"/>
                        <a:pt x="202142" y="177800"/>
                        <a:pt x="241300" y="196850"/>
                      </a:cubicBezTo>
                      <a:cubicBezTo>
                        <a:pt x="280458" y="215900"/>
                        <a:pt x="311150" y="222250"/>
                        <a:pt x="355600" y="234950"/>
                      </a:cubicBezTo>
                      <a:cubicBezTo>
                        <a:pt x="400050" y="247650"/>
                        <a:pt x="444500" y="262467"/>
                        <a:pt x="508000" y="273050"/>
                      </a:cubicBezTo>
                      <a:cubicBezTo>
                        <a:pt x="571500" y="283633"/>
                        <a:pt x="736600" y="298450"/>
                        <a:pt x="736600" y="298450"/>
                      </a:cubicBezTo>
                      <a:lnTo>
                        <a:pt x="990600" y="323850"/>
                      </a:lnTo>
                      <a:lnTo>
                        <a:pt x="1130300" y="33655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32" name="Rectangle 31">
                <a:extLst>
                  <a:ext uri="{FF2B5EF4-FFF2-40B4-BE49-F238E27FC236}">
                    <a16:creationId xmlns:a16="http://schemas.microsoft.com/office/drawing/2014/main" id="{BB5A8408-98C4-464B-B6A6-64DDCA2F35F9}"/>
                  </a:ext>
                </a:extLst>
              </p:cNvPr>
              <p:cNvSpPr/>
              <p:nvPr/>
            </p:nvSpPr>
            <p:spPr>
              <a:xfrm>
                <a:off x="2694079" y="4677423"/>
                <a:ext cx="470000"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x</a:t>
                </a:r>
                <a:endParaRPr lang="en-US" sz="2400" b="1" dirty="0">
                  <a:solidFill>
                    <a:schemeClr val="accent6"/>
                  </a:solidFill>
                </a:endParaRPr>
              </a:p>
            </p:txBody>
          </p:sp>
          <p:sp>
            <p:nvSpPr>
              <p:cNvPr id="36" name="Rectangle 35">
                <a:extLst>
                  <a:ext uri="{FF2B5EF4-FFF2-40B4-BE49-F238E27FC236}">
                    <a16:creationId xmlns:a16="http://schemas.microsoft.com/office/drawing/2014/main" id="{0E4D0708-A2A1-4B24-9CB8-AB63E30EB026}"/>
                  </a:ext>
                </a:extLst>
              </p:cNvPr>
              <p:cNvSpPr/>
              <p:nvPr/>
            </p:nvSpPr>
            <p:spPr>
              <a:xfrm>
                <a:off x="5438182" y="4676620"/>
                <a:ext cx="470000"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x</a:t>
                </a:r>
                <a:endParaRPr lang="en-US" sz="2400" b="1" dirty="0">
                  <a:solidFill>
                    <a:schemeClr val="accent6"/>
                  </a:solidFill>
                </a:endParaRPr>
              </a:p>
            </p:txBody>
          </p:sp>
          <p:sp>
            <p:nvSpPr>
              <p:cNvPr id="39" name="Rectangle 38">
                <a:extLst>
                  <a:ext uri="{FF2B5EF4-FFF2-40B4-BE49-F238E27FC236}">
                    <a16:creationId xmlns:a16="http://schemas.microsoft.com/office/drawing/2014/main" id="{EB9307C3-B741-4553-BE88-359A05849955}"/>
                  </a:ext>
                </a:extLst>
              </p:cNvPr>
              <p:cNvSpPr/>
              <p:nvPr/>
            </p:nvSpPr>
            <p:spPr>
              <a:xfrm>
                <a:off x="3876269" y="3455051"/>
                <a:ext cx="470000"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y</a:t>
                </a:r>
                <a:endParaRPr lang="en-US" sz="2400" b="1" dirty="0">
                  <a:solidFill>
                    <a:schemeClr val="accent6"/>
                  </a:solidFill>
                </a:endParaRPr>
              </a:p>
            </p:txBody>
          </p:sp>
          <p:sp>
            <p:nvSpPr>
              <p:cNvPr id="40" name="Rectangle 39">
                <a:extLst>
                  <a:ext uri="{FF2B5EF4-FFF2-40B4-BE49-F238E27FC236}">
                    <a16:creationId xmlns:a16="http://schemas.microsoft.com/office/drawing/2014/main" id="{1CF74771-C506-4CAC-A6B9-42A4B8F05BE4}"/>
                  </a:ext>
                </a:extLst>
              </p:cNvPr>
              <p:cNvSpPr/>
              <p:nvPr/>
            </p:nvSpPr>
            <p:spPr>
              <a:xfrm>
                <a:off x="3866842" y="6172830"/>
                <a:ext cx="470000"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y</a:t>
                </a:r>
                <a:endParaRPr lang="en-US" sz="2400" b="1" dirty="0">
                  <a:solidFill>
                    <a:schemeClr val="accent6"/>
                  </a:solidFill>
                </a:endParaRPr>
              </a:p>
            </p:txBody>
          </p:sp>
        </p:grpSp>
        <p:cxnSp>
          <p:nvCxnSpPr>
            <p:cNvPr id="58" name="Straight Arrow Connector 57">
              <a:extLst>
                <a:ext uri="{FF2B5EF4-FFF2-40B4-BE49-F238E27FC236}">
                  <a16:creationId xmlns:a16="http://schemas.microsoft.com/office/drawing/2014/main" id="{901BDA17-7593-4185-9010-0DE6522E165D}"/>
                </a:ext>
              </a:extLst>
            </p:cNvPr>
            <p:cNvCxnSpPr>
              <a:cxnSpLocks/>
            </p:cNvCxnSpPr>
            <p:nvPr/>
          </p:nvCxnSpPr>
          <p:spPr bwMode="auto">
            <a:xfrm flipH="1" flipV="1">
              <a:off x="2745408" y="4578961"/>
              <a:ext cx="202840" cy="20634"/>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Oval 71">
            <a:extLst>
              <a:ext uri="{FF2B5EF4-FFF2-40B4-BE49-F238E27FC236}">
                <a16:creationId xmlns:a16="http://schemas.microsoft.com/office/drawing/2014/main" id="{0173F768-7EB2-469F-A2A1-70D649701F54}"/>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0329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Pollock’s method from another angle</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endParaRPr lang="en-US" altLang="en-US" baseline="-25000" dirty="0"/>
          </a:p>
        </p:txBody>
      </p:sp>
      <p:sp>
        <p:nvSpPr>
          <p:cNvPr id="4" name="Rectangle 3">
            <a:extLst>
              <a:ext uri="{FF2B5EF4-FFF2-40B4-BE49-F238E27FC236}">
                <a16:creationId xmlns:a16="http://schemas.microsoft.com/office/drawing/2014/main" id="{C4FA2C11-08B2-4041-ADD0-E24ABE856A73}"/>
              </a:ext>
            </a:extLst>
          </p:cNvPr>
          <p:cNvSpPr/>
          <p:nvPr/>
        </p:nvSpPr>
        <p:spPr bwMode="auto">
          <a:xfrm>
            <a:off x="5259496" y="2022044"/>
            <a:ext cx="2743200" cy="2743200"/>
          </a:xfrm>
          <a:prstGeom prst="rect">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ndParaRPr>
          </a:p>
        </p:txBody>
      </p:sp>
      <p:cxnSp>
        <p:nvCxnSpPr>
          <p:cNvPr id="38" name="Straight Arrow Connector 37">
            <a:extLst>
              <a:ext uri="{FF2B5EF4-FFF2-40B4-BE49-F238E27FC236}">
                <a16:creationId xmlns:a16="http://schemas.microsoft.com/office/drawing/2014/main" id="{EB30DC28-1685-4D2C-8408-8741DBB00E79}"/>
              </a:ext>
            </a:extLst>
          </p:cNvPr>
          <p:cNvCxnSpPr>
            <a:cxnSpLocks/>
          </p:cNvCxnSpPr>
          <p:nvPr/>
        </p:nvCxnSpPr>
        <p:spPr bwMode="auto">
          <a:xfrm flipH="1">
            <a:off x="7512512" y="3383459"/>
            <a:ext cx="490194"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460B7DF-179E-476E-B54A-5E1C416F5C83}"/>
              </a:ext>
            </a:extLst>
          </p:cNvPr>
          <p:cNvCxnSpPr>
            <a:cxnSpLocks/>
          </p:cNvCxnSpPr>
          <p:nvPr/>
        </p:nvCxnSpPr>
        <p:spPr bwMode="auto">
          <a:xfrm flipH="1">
            <a:off x="4420508" y="3383685"/>
            <a:ext cx="836629"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906EE93E-A93C-4A52-85EE-129F3134753C}"/>
              </a:ext>
            </a:extLst>
          </p:cNvPr>
          <p:cNvCxnSpPr>
            <a:cxnSpLocks/>
          </p:cNvCxnSpPr>
          <p:nvPr/>
        </p:nvCxnSpPr>
        <p:spPr bwMode="auto">
          <a:xfrm flipH="1" flipV="1">
            <a:off x="6631096" y="3967892"/>
            <a:ext cx="9427" cy="784522"/>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a:extLst>
              <a:ext uri="{FF2B5EF4-FFF2-40B4-BE49-F238E27FC236}">
                <a16:creationId xmlns:a16="http://schemas.microsoft.com/office/drawing/2014/main" id="{AFE92EE4-4BEC-403C-AF7F-43AE9DFFFA0D}"/>
              </a:ext>
            </a:extLst>
          </p:cNvPr>
          <p:cNvCxnSpPr>
            <a:cxnSpLocks/>
          </p:cNvCxnSpPr>
          <p:nvPr/>
        </p:nvCxnSpPr>
        <p:spPr bwMode="auto">
          <a:xfrm flipV="1">
            <a:off x="6630058" y="1597036"/>
            <a:ext cx="0" cy="425006"/>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80623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Pollock’s method from another angle</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Define </a:t>
            </a:r>
            <a:r>
              <a:rPr lang="en-US" altLang="en-US" dirty="0">
                <a:solidFill>
                  <a:schemeClr val="accent5">
                    <a:lumMod val="90000"/>
                  </a:schemeClr>
                </a:solidFill>
              </a:rPr>
              <a:t>vertex velocities</a:t>
            </a:r>
            <a:endParaRPr lang="en-US" altLang="en-US" baseline="-25000" dirty="0"/>
          </a:p>
        </p:txBody>
      </p:sp>
      <p:grpSp>
        <p:nvGrpSpPr>
          <p:cNvPr id="12" name="Group 11">
            <a:extLst>
              <a:ext uri="{FF2B5EF4-FFF2-40B4-BE49-F238E27FC236}">
                <a16:creationId xmlns:a16="http://schemas.microsoft.com/office/drawing/2014/main" id="{1766E4A6-0D14-4191-B084-7C279B6A9253}"/>
              </a:ext>
            </a:extLst>
          </p:cNvPr>
          <p:cNvGrpSpPr/>
          <p:nvPr/>
        </p:nvGrpSpPr>
        <p:grpSpPr>
          <a:xfrm>
            <a:off x="4223214" y="1371600"/>
            <a:ext cx="3779482" cy="3393644"/>
            <a:chOff x="3940404" y="1371600"/>
            <a:chExt cx="3779482" cy="3393644"/>
          </a:xfrm>
        </p:grpSpPr>
        <p:sp>
          <p:nvSpPr>
            <p:cNvPr id="4" name="Rectangle 3">
              <a:extLst>
                <a:ext uri="{FF2B5EF4-FFF2-40B4-BE49-F238E27FC236}">
                  <a16:creationId xmlns:a16="http://schemas.microsoft.com/office/drawing/2014/main" id="{C4FA2C11-08B2-4041-ADD0-E24ABE856A73}"/>
                </a:ext>
              </a:extLst>
            </p:cNvPr>
            <p:cNvSpPr/>
            <p:nvPr/>
          </p:nvSpPr>
          <p:spPr bwMode="auto">
            <a:xfrm>
              <a:off x="4976686" y="2022044"/>
              <a:ext cx="2743200" cy="2743200"/>
            </a:xfrm>
            <a:prstGeom prst="rect">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ndParaRPr>
            </a:p>
          </p:txBody>
        </p:sp>
        <p:grpSp>
          <p:nvGrpSpPr>
            <p:cNvPr id="11" name="Group 10">
              <a:extLst>
                <a:ext uri="{FF2B5EF4-FFF2-40B4-BE49-F238E27FC236}">
                  <a16:creationId xmlns:a16="http://schemas.microsoft.com/office/drawing/2014/main" id="{A2EF11C0-687A-4121-8908-417869F05FD4}"/>
                </a:ext>
              </a:extLst>
            </p:cNvPr>
            <p:cNvGrpSpPr/>
            <p:nvPr/>
          </p:nvGrpSpPr>
          <p:grpSpPr>
            <a:xfrm>
              <a:off x="3940404" y="1371600"/>
              <a:ext cx="3777407" cy="3391947"/>
              <a:chOff x="3940404" y="1371600"/>
              <a:chExt cx="3777407" cy="3391947"/>
            </a:xfrm>
          </p:grpSpPr>
          <p:cxnSp>
            <p:nvCxnSpPr>
              <p:cNvPr id="3" name="Straight Connector 2">
                <a:extLst>
                  <a:ext uri="{FF2B5EF4-FFF2-40B4-BE49-F238E27FC236}">
                    <a16:creationId xmlns:a16="http://schemas.microsoft.com/office/drawing/2014/main" id="{F1ABC6B8-9135-4B8F-92C5-E508477CB36C}"/>
                  </a:ext>
                </a:extLst>
              </p:cNvPr>
              <p:cNvCxnSpPr>
                <a:cxnSpLocks/>
              </p:cNvCxnSpPr>
              <p:nvPr/>
            </p:nvCxnSpPr>
            <p:spPr bwMode="auto">
              <a:xfrm>
                <a:off x="3940404" y="1598334"/>
                <a:ext cx="3534395" cy="3417"/>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C5F30AE8-60D8-42B1-8D0F-ADAE95C3962E}"/>
                  </a:ext>
                </a:extLst>
              </p:cNvPr>
              <p:cNvCxnSpPr>
                <a:cxnSpLocks/>
              </p:cNvCxnSpPr>
              <p:nvPr/>
            </p:nvCxnSpPr>
            <p:spPr bwMode="auto">
              <a:xfrm>
                <a:off x="3940404" y="3967892"/>
                <a:ext cx="3534395" cy="0"/>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A8DF7BB8-0B18-431B-A59A-32C65CB67438}"/>
                  </a:ext>
                </a:extLst>
              </p:cNvPr>
              <p:cNvCxnSpPr>
                <a:cxnSpLocks/>
              </p:cNvCxnSpPr>
              <p:nvPr/>
            </p:nvCxnSpPr>
            <p:spPr bwMode="auto">
              <a:xfrm>
                <a:off x="7227338" y="1371600"/>
                <a:ext cx="0" cy="2795047"/>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2252657C-6069-4D9D-BCD2-7F11A87B154C}"/>
                  </a:ext>
                </a:extLst>
              </p:cNvPr>
              <p:cNvCxnSpPr>
                <a:cxnSpLocks/>
              </p:cNvCxnSpPr>
              <p:nvPr/>
            </p:nvCxnSpPr>
            <p:spPr bwMode="auto">
              <a:xfrm>
                <a:off x="4137698" y="1371600"/>
                <a:ext cx="0" cy="2795047"/>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4E7F10DD-949B-4A42-8749-C85092564B81}"/>
                  </a:ext>
                </a:extLst>
              </p:cNvPr>
              <p:cNvCxnSpPr>
                <a:cxnSpLocks/>
              </p:cNvCxnSpPr>
              <p:nvPr/>
            </p:nvCxnSpPr>
            <p:spPr bwMode="auto">
              <a:xfrm flipH="1" flipV="1">
                <a:off x="4137698" y="3965679"/>
                <a:ext cx="847092" cy="797868"/>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4E03BEED-960E-4CDD-97F5-A036E2565693}"/>
                  </a:ext>
                </a:extLst>
              </p:cNvPr>
              <p:cNvCxnSpPr>
                <a:cxnSpLocks/>
              </p:cNvCxnSpPr>
              <p:nvPr/>
            </p:nvCxnSpPr>
            <p:spPr bwMode="auto">
              <a:xfrm flipH="1" flipV="1">
                <a:off x="7240572" y="3965679"/>
                <a:ext cx="477239" cy="78673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CC65D79D-BE3C-45D0-9644-106EE8173564}"/>
                  </a:ext>
                </a:extLst>
              </p:cNvPr>
              <p:cNvCxnSpPr>
                <a:cxnSpLocks/>
              </p:cNvCxnSpPr>
              <p:nvPr/>
            </p:nvCxnSpPr>
            <p:spPr bwMode="auto">
              <a:xfrm flipH="1" flipV="1">
                <a:off x="7238496" y="1616094"/>
                <a:ext cx="479315" cy="425006"/>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46FB44A0-F62A-4C3C-9540-ED5AD0D944DC}"/>
                  </a:ext>
                </a:extLst>
              </p:cNvPr>
              <p:cNvCxnSpPr>
                <a:cxnSpLocks/>
              </p:cNvCxnSpPr>
              <p:nvPr/>
            </p:nvCxnSpPr>
            <p:spPr bwMode="auto">
              <a:xfrm flipH="1" flipV="1">
                <a:off x="4137698" y="1602206"/>
                <a:ext cx="863078" cy="438894"/>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38" name="Straight Arrow Connector 37">
            <a:extLst>
              <a:ext uri="{FF2B5EF4-FFF2-40B4-BE49-F238E27FC236}">
                <a16:creationId xmlns:a16="http://schemas.microsoft.com/office/drawing/2014/main" id="{EB30DC28-1685-4D2C-8408-8741DBB00E79}"/>
              </a:ext>
            </a:extLst>
          </p:cNvPr>
          <p:cNvCxnSpPr>
            <a:cxnSpLocks/>
          </p:cNvCxnSpPr>
          <p:nvPr/>
        </p:nvCxnSpPr>
        <p:spPr bwMode="auto">
          <a:xfrm flipH="1">
            <a:off x="7512512" y="3383459"/>
            <a:ext cx="490194"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C460B7DF-179E-476E-B54A-5E1C416F5C83}"/>
              </a:ext>
            </a:extLst>
          </p:cNvPr>
          <p:cNvCxnSpPr>
            <a:cxnSpLocks/>
          </p:cNvCxnSpPr>
          <p:nvPr/>
        </p:nvCxnSpPr>
        <p:spPr bwMode="auto">
          <a:xfrm flipH="1">
            <a:off x="4420508" y="3383685"/>
            <a:ext cx="836629" cy="0"/>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906EE93E-A93C-4A52-85EE-129F3134753C}"/>
              </a:ext>
            </a:extLst>
          </p:cNvPr>
          <p:cNvCxnSpPr>
            <a:cxnSpLocks/>
          </p:cNvCxnSpPr>
          <p:nvPr/>
        </p:nvCxnSpPr>
        <p:spPr bwMode="auto">
          <a:xfrm flipH="1" flipV="1">
            <a:off x="6631096" y="3967892"/>
            <a:ext cx="9427" cy="784522"/>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a:extLst>
              <a:ext uri="{FF2B5EF4-FFF2-40B4-BE49-F238E27FC236}">
                <a16:creationId xmlns:a16="http://schemas.microsoft.com/office/drawing/2014/main" id="{AFE92EE4-4BEC-403C-AF7F-43AE9DFFFA0D}"/>
              </a:ext>
            </a:extLst>
          </p:cNvPr>
          <p:cNvCxnSpPr>
            <a:cxnSpLocks/>
          </p:cNvCxnSpPr>
          <p:nvPr/>
        </p:nvCxnSpPr>
        <p:spPr bwMode="auto">
          <a:xfrm flipV="1">
            <a:off x="6630058" y="1597036"/>
            <a:ext cx="0" cy="425006"/>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3169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58C86CA-9334-4D9A-8F78-DF4F8A708BFA}"/>
              </a:ext>
            </a:extLst>
          </p:cNvPr>
          <p:cNvGrpSpPr/>
          <p:nvPr/>
        </p:nvGrpSpPr>
        <p:grpSpPr>
          <a:xfrm>
            <a:off x="4994648" y="2011823"/>
            <a:ext cx="3026902" cy="4007212"/>
            <a:chOff x="4711838" y="2011823"/>
            <a:chExt cx="3026902" cy="4007212"/>
          </a:xfrm>
        </p:grpSpPr>
        <p:sp>
          <p:nvSpPr>
            <p:cNvPr id="19" name="Rectangle 18">
              <a:extLst>
                <a:ext uri="{FF2B5EF4-FFF2-40B4-BE49-F238E27FC236}">
                  <a16:creationId xmlns:a16="http://schemas.microsoft.com/office/drawing/2014/main" id="{1576B251-1B41-4130-BDF7-7BB294AC1BB1}"/>
                </a:ext>
              </a:extLst>
            </p:cNvPr>
            <p:cNvSpPr/>
            <p:nvPr/>
          </p:nvSpPr>
          <p:spPr bwMode="auto">
            <a:xfrm>
              <a:off x="4995540" y="2011823"/>
              <a:ext cx="2743200" cy="2743200"/>
            </a:xfrm>
            <a:prstGeom prst="rect">
              <a:avLst/>
            </a:prstGeom>
            <a:solidFill>
              <a:schemeClr val="bg1">
                <a:lumMod val="75000"/>
                <a:alpha val="25000"/>
              </a:schemeClr>
            </a:solidFill>
            <a:ln w="28575" cap="flat" cmpd="sng" algn="ctr">
              <a:solidFill>
                <a:schemeClr val="tx1">
                  <a:alpha val="2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ndParaRPr>
            </a:p>
          </p:txBody>
        </p:sp>
        <p:sp>
          <p:nvSpPr>
            <p:cNvPr id="2" name="Isosceles Triangle 1">
              <a:extLst>
                <a:ext uri="{FF2B5EF4-FFF2-40B4-BE49-F238E27FC236}">
                  <a16:creationId xmlns:a16="http://schemas.microsoft.com/office/drawing/2014/main" id="{2A2C0F77-9A2C-4649-BF6B-93FB533B88A6}"/>
                </a:ext>
              </a:extLst>
            </p:cNvPr>
            <p:cNvSpPr/>
            <p:nvPr/>
          </p:nvSpPr>
          <p:spPr bwMode="auto">
            <a:xfrm rot="13504294">
              <a:off x="3746981" y="3111102"/>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4098" name="Rectangle 2"/>
          <p:cNvSpPr>
            <a:spLocks noGrp="1" noChangeArrowheads="1"/>
          </p:cNvSpPr>
          <p:nvPr>
            <p:ph type="title"/>
          </p:nvPr>
        </p:nvSpPr>
        <p:spPr/>
        <p:txBody>
          <a:bodyPr/>
          <a:lstStyle/>
          <a:p>
            <a:r>
              <a:rPr lang="en-US" altLang="en-US" dirty="0"/>
              <a:t>Pollock’s method from another angle</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Define </a:t>
            </a:r>
            <a:r>
              <a:rPr lang="en-US" altLang="en-US" dirty="0">
                <a:solidFill>
                  <a:schemeClr val="accent5">
                    <a:lumMod val="90000"/>
                  </a:schemeClr>
                </a:solidFill>
              </a:rPr>
              <a:t>vertex velocities</a:t>
            </a:r>
            <a:endParaRPr lang="en-US" altLang="en-US" baseline="-25000" dirty="0"/>
          </a:p>
          <a:p>
            <a:pPr>
              <a:spcBef>
                <a:spcPts val="1800"/>
              </a:spcBef>
              <a:defRPr/>
            </a:pPr>
            <a:r>
              <a:rPr lang="en-US" altLang="en-US" dirty="0">
                <a:solidFill>
                  <a:schemeClr val="accent5">
                    <a:lumMod val="90000"/>
                  </a:schemeClr>
                </a:solidFill>
              </a:rPr>
              <a:t>Interpolate linearly</a:t>
            </a:r>
            <a:r>
              <a:rPr lang="en-US" altLang="en-US" dirty="0"/>
              <a:t> between them (“barycentric” interpolation)</a:t>
            </a:r>
          </a:p>
          <a:p>
            <a:pPr>
              <a:spcBef>
                <a:spcPts val="1800"/>
              </a:spcBef>
              <a:defRPr/>
            </a:pPr>
            <a:r>
              <a:rPr lang="en-US" altLang="en-US" dirty="0"/>
              <a:t>Same idea in the upper triangle</a:t>
            </a:r>
          </a:p>
          <a:p>
            <a:pPr>
              <a:spcBef>
                <a:spcPts val="1800"/>
              </a:spcBef>
              <a:defRPr/>
            </a:pPr>
            <a:endParaRPr lang="en-US" altLang="en-US" dirty="0"/>
          </a:p>
        </p:txBody>
      </p:sp>
      <p:cxnSp>
        <p:nvCxnSpPr>
          <p:cNvPr id="26" name="Straight Arrow Connector 25">
            <a:extLst>
              <a:ext uri="{FF2B5EF4-FFF2-40B4-BE49-F238E27FC236}">
                <a16:creationId xmlns:a16="http://schemas.microsoft.com/office/drawing/2014/main" id="{91CC7C8E-80AD-4686-BA2D-4F3B2B753F08}"/>
              </a:ext>
            </a:extLst>
          </p:cNvPr>
          <p:cNvCxnSpPr>
            <a:cxnSpLocks/>
          </p:cNvCxnSpPr>
          <p:nvPr/>
        </p:nvCxnSpPr>
        <p:spPr bwMode="auto">
          <a:xfrm flipH="1" flipV="1">
            <a:off x="4420508" y="3965679"/>
            <a:ext cx="847092" cy="797868"/>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8A5792B6-93FA-4751-8824-2ABA2236BE73}"/>
              </a:ext>
            </a:extLst>
          </p:cNvPr>
          <p:cNvCxnSpPr>
            <a:cxnSpLocks/>
          </p:cNvCxnSpPr>
          <p:nvPr/>
        </p:nvCxnSpPr>
        <p:spPr bwMode="auto">
          <a:xfrm flipH="1" flipV="1">
            <a:off x="7523382" y="3965679"/>
            <a:ext cx="477239" cy="78673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6086C012-E02E-4C4B-8F27-75A31EC42EFB}"/>
              </a:ext>
            </a:extLst>
          </p:cNvPr>
          <p:cNvCxnSpPr>
            <a:cxnSpLocks/>
          </p:cNvCxnSpPr>
          <p:nvPr/>
        </p:nvCxnSpPr>
        <p:spPr bwMode="auto">
          <a:xfrm flipH="1" flipV="1">
            <a:off x="7521306" y="1616094"/>
            <a:ext cx="479315" cy="425006"/>
          </a:xfrm>
          <a:prstGeom prst="straightConnector1">
            <a:avLst/>
          </a:prstGeom>
          <a:solidFill>
            <a:schemeClr val="accent1"/>
          </a:solidFill>
          <a:ln w="76200" cap="flat" cmpd="sng" algn="ctr">
            <a:solidFill>
              <a:schemeClr val="accent5">
                <a:lumMod val="75000"/>
                <a:alpha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3318F695-144C-43A8-96F7-33DC000ED571}"/>
              </a:ext>
            </a:extLst>
          </p:cNvPr>
          <p:cNvCxnSpPr>
            <a:cxnSpLocks/>
          </p:cNvCxnSpPr>
          <p:nvPr/>
        </p:nvCxnSpPr>
        <p:spPr bwMode="auto">
          <a:xfrm flipH="1" flipV="1">
            <a:off x="4420508" y="1602206"/>
            <a:ext cx="863078" cy="438894"/>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12000309-F5C4-49EA-9CA5-C8084EF8E32D}"/>
              </a:ext>
            </a:extLst>
          </p:cNvPr>
          <p:cNvCxnSpPr>
            <a:cxnSpLocks/>
          </p:cNvCxnSpPr>
          <p:nvPr/>
        </p:nvCxnSpPr>
        <p:spPr bwMode="auto">
          <a:xfrm>
            <a:off x="6346155" y="3110845"/>
            <a:ext cx="0" cy="1632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a:extLst>
              <a:ext uri="{FF2B5EF4-FFF2-40B4-BE49-F238E27FC236}">
                <a16:creationId xmlns:a16="http://schemas.microsoft.com/office/drawing/2014/main" id="{08788CDD-575E-4C42-BFC9-3E00AFDE3221}"/>
              </a:ext>
            </a:extLst>
          </p:cNvPr>
          <p:cNvSpPr/>
          <p:nvPr/>
        </p:nvSpPr>
        <p:spPr>
          <a:xfrm>
            <a:off x="6043319" y="4731978"/>
            <a:ext cx="697627" cy="400110"/>
          </a:xfrm>
          <a:prstGeom prst="rect">
            <a:avLst/>
          </a:prstGeom>
        </p:spPr>
        <p:txBody>
          <a:bodyPr wrap="none">
            <a:spAutoFit/>
          </a:bodyPr>
          <a:lstStyle/>
          <a:p>
            <a:r>
              <a:rPr lang="en-US" sz="2000" b="1" dirty="0">
                <a:solidFill>
                  <a:srgbClr val="AE61FB"/>
                </a:solidFill>
              </a:rPr>
              <a:t>40%</a:t>
            </a:r>
          </a:p>
        </p:txBody>
      </p:sp>
      <p:cxnSp>
        <p:nvCxnSpPr>
          <p:cNvPr id="14" name="Straight Connector 13">
            <a:extLst>
              <a:ext uri="{FF2B5EF4-FFF2-40B4-BE49-F238E27FC236}">
                <a16:creationId xmlns:a16="http://schemas.microsoft.com/office/drawing/2014/main" id="{F7504C29-C890-48DE-8C66-F2223FF65F5A}"/>
              </a:ext>
            </a:extLst>
          </p:cNvPr>
          <p:cNvCxnSpPr>
            <a:cxnSpLocks/>
          </p:cNvCxnSpPr>
          <p:nvPr/>
        </p:nvCxnSpPr>
        <p:spPr bwMode="auto">
          <a:xfrm flipV="1">
            <a:off x="5278348" y="3396513"/>
            <a:ext cx="1366268" cy="4494"/>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a:extLst>
              <a:ext uri="{FF2B5EF4-FFF2-40B4-BE49-F238E27FC236}">
                <a16:creationId xmlns:a16="http://schemas.microsoft.com/office/drawing/2014/main" id="{156F9B53-71AD-4A11-80A1-2E6E011915AF}"/>
              </a:ext>
            </a:extLst>
          </p:cNvPr>
          <p:cNvSpPr/>
          <p:nvPr/>
        </p:nvSpPr>
        <p:spPr>
          <a:xfrm>
            <a:off x="4643901" y="3199384"/>
            <a:ext cx="697627" cy="400110"/>
          </a:xfrm>
          <a:prstGeom prst="rect">
            <a:avLst/>
          </a:prstGeom>
        </p:spPr>
        <p:txBody>
          <a:bodyPr wrap="none">
            <a:spAutoFit/>
          </a:bodyPr>
          <a:lstStyle/>
          <a:p>
            <a:r>
              <a:rPr lang="en-US" sz="2000" b="1" dirty="0">
                <a:solidFill>
                  <a:srgbClr val="AE61FB"/>
                </a:solidFill>
              </a:rPr>
              <a:t>50%</a:t>
            </a:r>
          </a:p>
        </p:txBody>
      </p:sp>
      <p:cxnSp>
        <p:nvCxnSpPr>
          <p:cNvPr id="16" name="Straight Connector 15">
            <a:extLst>
              <a:ext uri="{FF2B5EF4-FFF2-40B4-BE49-F238E27FC236}">
                <a16:creationId xmlns:a16="http://schemas.microsoft.com/office/drawing/2014/main" id="{7970A848-B2A1-43FE-9CE4-13447BA1DDE4}"/>
              </a:ext>
            </a:extLst>
          </p:cNvPr>
          <p:cNvCxnSpPr>
            <a:cxnSpLocks/>
          </p:cNvCxnSpPr>
          <p:nvPr/>
        </p:nvCxnSpPr>
        <p:spPr bwMode="auto">
          <a:xfrm>
            <a:off x="5294393" y="2347906"/>
            <a:ext cx="2388452" cy="2389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D2D14DC1-229F-4C33-9F56-763A500C5269}"/>
              </a:ext>
            </a:extLst>
          </p:cNvPr>
          <p:cNvSpPr/>
          <p:nvPr/>
        </p:nvSpPr>
        <p:spPr>
          <a:xfrm>
            <a:off x="6478347" y="3945649"/>
            <a:ext cx="697627" cy="400110"/>
          </a:xfrm>
          <a:prstGeom prst="rect">
            <a:avLst/>
          </a:prstGeom>
          <a:solidFill>
            <a:schemeClr val="bg1">
              <a:lumMod val="75000"/>
            </a:schemeClr>
          </a:solidFill>
        </p:spPr>
        <p:txBody>
          <a:bodyPr wrap="square">
            <a:spAutoFit/>
          </a:bodyPr>
          <a:lstStyle/>
          <a:p>
            <a:r>
              <a:rPr lang="en-US" sz="2000" b="1" dirty="0">
                <a:solidFill>
                  <a:srgbClr val="AE61FB"/>
                </a:solidFill>
              </a:rPr>
              <a:t>10%</a:t>
            </a:r>
          </a:p>
        </p:txBody>
      </p:sp>
      <p:cxnSp>
        <p:nvCxnSpPr>
          <p:cNvPr id="18" name="Straight Arrow Connector 17">
            <a:extLst>
              <a:ext uri="{FF2B5EF4-FFF2-40B4-BE49-F238E27FC236}">
                <a16:creationId xmlns:a16="http://schemas.microsoft.com/office/drawing/2014/main" id="{DE18880B-152C-4136-86E8-5D4134492D38}"/>
              </a:ext>
            </a:extLst>
          </p:cNvPr>
          <p:cNvCxnSpPr>
            <a:cxnSpLocks/>
          </p:cNvCxnSpPr>
          <p:nvPr/>
        </p:nvCxnSpPr>
        <p:spPr bwMode="auto">
          <a:xfrm flipH="1" flipV="1">
            <a:off x="5656082" y="2809188"/>
            <a:ext cx="699516" cy="592236"/>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a:extLst>
              <a:ext uri="{FF2B5EF4-FFF2-40B4-BE49-F238E27FC236}">
                <a16:creationId xmlns:a16="http://schemas.microsoft.com/office/drawing/2014/main" id="{1EF85FA9-699A-4F3A-ACBC-9C77630F74F7}"/>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34939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58C86CA-9334-4D9A-8F78-DF4F8A708BFA}"/>
              </a:ext>
            </a:extLst>
          </p:cNvPr>
          <p:cNvGrpSpPr/>
          <p:nvPr/>
        </p:nvGrpSpPr>
        <p:grpSpPr>
          <a:xfrm>
            <a:off x="4994648" y="2011823"/>
            <a:ext cx="3026902" cy="4007212"/>
            <a:chOff x="4711838" y="2011823"/>
            <a:chExt cx="3026902" cy="4007212"/>
          </a:xfrm>
        </p:grpSpPr>
        <p:sp>
          <p:nvSpPr>
            <p:cNvPr id="19" name="Rectangle 18">
              <a:extLst>
                <a:ext uri="{FF2B5EF4-FFF2-40B4-BE49-F238E27FC236}">
                  <a16:creationId xmlns:a16="http://schemas.microsoft.com/office/drawing/2014/main" id="{1576B251-1B41-4130-BDF7-7BB294AC1BB1}"/>
                </a:ext>
              </a:extLst>
            </p:cNvPr>
            <p:cNvSpPr/>
            <p:nvPr/>
          </p:nvSpPr>
          <p:spPr bwMode="auto">
            <a:xfrm>
              <a:off x="4995540" y="2011823"/>
              <a:ext cx="2743200" cy="2743200"/>
            </a:xfrm>
            <a:prstGeom prst="rect">
              <a:avLst/>
            </a:prstGeom>
            <a:solidFill>
              <a:schemeClr val="bg1">
                <a:lumMod val="75000"/>
                <a:alpha val="25000"/>
              </a:schemeClr>
            </a:solidFill>
            <a:ln w="28575" cap="flat" cmpd="sng" algn="ctr">
              <a:solidFill>
                <a:schemeClr val="tx1">
                  <a:alpha val="2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ndParaRPr>
            </a:p>
          </p:txBody>
        </p:sp>
        <p:sp>
          <p:nvSpPr>
            <p:cNvPr id="2" name="Isosceles Triangle 1">
              <a:extLst>
                <a:ext uri="{FF2B5EF4-FFF2-40B4-BE49-F238E27FC236}">
                  <a16:creationId xmlns:a16="http://schemas.microsoft.com/office/drawing/2014/main" id="{2A2C0F77-9A2C-4649-BF6B-93FB533B88A6}"/>
                </a:ext>
              </a:extLst>
            </p:cNvPr>
            <p:cNvSpPr/>
            <p:nvPr/>
          </p:nvSpPr>
          <p:spPr bwMode="auto">
            <a:xfrm rot="13504294">
              <a:off x="3746981" y="3111102"/>
              <a:ext cx="3872790" cy="1943076"/>
            </a:xfrm>
            <a:prstGeom prst="triangle">
              <a:avLst>
                <a:gd name="adj" fmla="val 50344"/>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pSp>
      <p:sp>
        <p:nvSpPr>
          <p:cNvPr id="4098" name="Rectangle 2"/>
          <p:cNvSpPr>
            <a:spLocks noGrp="1" noChangeArrowheads="1"/>
          </p:cNvSpPr>
          <p:nvPr>
            <p:ph type="title"/>
          </p:nvPr>
        </p:nvSpPr>
        <p:spPr/>
        <p:txBody>
          <a:bodyPr/>
          <a:lstStyle/>
          <a:p>
            <a:r>
              <a:rPr lang="en-US" altLang="en-US" dirty="0"/>
              <a:t>Pollock’s method from another angle</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On a rectangle, equivalent to Pollock’s interpolation</a:t>
            </a:r>
          </a:p>
        </p:txBody>
      </p:sp>
      <p:cxnSp>
        <p:nvCxnSpPr>
          <p:cNvPr id="26" name="Straight Arrow Connector 25">
            <a:extLst>
              <a:ext uri="{FF2B5EF4-FFF2-40B4-BE49-F238E27FC236}">
                <a16:creationId xmlns:a16="http://schemas.microsoft.com/office/drawing/2014/main" id="{91CC7C8E-80AD-4686-BA2D-4F3B2B753F08}"/>
              </a:ext>
            </a:extLst>
          </p:cNvPr>
          <p:cNvCxnSpPr>
            <a:cxnSpLocks/>
          </p:cNvCxnSpPr>
          <p:nvPr/>
        </p:nvCxnSpPr>
        <p:spPr bwMode="auto">
          <a:xfrm flipH="1" flipV="1">
            <a:off x="4420508" y="3965679"/>
            <a:ext cx="847092" cy="797868"/>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8A5792B6-93FA-4751-8824-2ABA2236BE73}"/>
              </a:ext>
            </a:extLst>
          </p:cNvPr>
          <p:cNvCxnSpPr>
            <a:cxnSpLocks/>
          </p:cNvCxnSpPr>
          <p:nvPr/>
        </p:nvCxnSpPr>
        <p:spPr bwMode="auto">
          <a:xfrm flipH="1" flipV="1">
            <a:off x="7523382" y="3965679"/>
            <a:ext cx="477239" cy="78673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6086C012-E02E-4C4B-8F27-75A31EC42EFB}"/>
              </a:ext>
            </a:extLst>
          </p:cNvPr>
          <p:cNvCxnSpPr>
            <a:cxnSpLocks/>
          </p:cNvCxnSpPr>
          <p:nvPr/>
        </p:nvCxnSpPr>
        <p:spPr bwMode="auto">
          <a:xfrm flipH="1" flipV="1">
            <a:off x="7521306" y="1616094"/>
            <a:ext cx="479315" cy="425006"/>
          </a:xfrm>
          <a:prstGeom prst="straightConnector1">
            <a:avLst/>
          </a:prstGeom>
          <a:solidFill>
            <a:schemeClr val="accent1"/>
          </a:solidFill>
          <a:ln w="76200" cap="flat" cmpd="sng" algn="ctr">
            <a:solidFill>
              <a:schemeClr val="accent5">
                <a:lumMod val="75000"/>
                <a:alpha val="2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3318F695-144C-43A8-96F7-33DC000ED571}"/>
              </a:ext>
            </a:extLst>
          </p:cNvPr>
          <p:cNvCxnSpPr>
            <a:cxnSpLocks/>
          </p:cNvCxnSpPr>
          <p:nvPr/>
        </p:nvCxnSpPr>
        <p:spPr bwMode="auto">
          <a:xfrm flipH="1" flipV="1">
            <a:off x="4420508" y="1602206"/>
            <a:ext cx="863078" cy="438894"/>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12000309-F5C4-49EA-9CA5-C8084EF8E32D}"/>
              </a:ext>
            </a:extLst>
          </p:cNvPr>
          <p:cNvCxnSpPr>
            <a:cxnSpLocks/>
          </p:cNvCxnSpPr>
          <p:nvPr/>
        </p:nvCxnSpPr>
        <p:spPr bwMode="auto">
          <a:xfrm>
            <a:off x="6346155" y="3110845"/>
            <a:ext cx="0" cy="1632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a:extLst>
              <a:ext uri="{FF2B5EF4-FFF2-40B4-BE49-F238E27FC236}">
                <a16:creationId xmlns:a16="http://schemas.microsoft.com/office/drawing/2014/main" id="{08788CDD-575E-4C42-BFC9-3E00AFDE3221}"/>
              </a:ext>
            </a:extLst>
          </p:cNvPr>
          <p:cNvSpPr/>
          <p:nvPr/>
        </p:nvSpPr>
        <p:spPr>
          <a:xfrm>
            <a:off x="6043319" y="4731978"/>
            <a:ext cx="697627" cy="400110"/>
          </a:xfrm>
          <a:prstGeom prst="rect">
            <a:avLst/>
          </a:prstGeom>
        </p:spPr>
        <p:txBody>
          <a:bodyPr wrap="none">
            <a:spAutoFit/>
          </a:bodyPr>
          <a:lstStyle/>
          <a:p>
            <a:r>
              <a:rPr lang="en-US" sz="2000" b="1" dirty="0">
                <a:solidFill>
                  <a:srgbClr val="AE61FB"/>
                </a:solidFill>
              </a:rPr>
              <a:t>40%</a:t>
            </a:r>
          </a:p>
        </p:txBody>
      </p:sp>
      <p:cxnSp>
        <p:nvCxnSpPr>
          <p:cNvPr id="14" name="Straight Connector 13">
            <a:extLst>
              <a:ext uri="{FF2B5EF4-FFF2-40B4-BE49-F238E27FC236}">
                <a16:creationId xmlns:a16="http://schemas.microsoft.com/office/drawing/2014/main" id="{F7504C29-C890-48DE-8C66-F2223FF65F5A}"/>
              </a:ext>
            </a:extLst>
          </p:cNvPr>
          <p:cNvCxnSpPr>
            <a:cxnSpLocks/>
          </p:cNvCxnSpPr>
          <p:nvPr/>
        </p:nvCxnSpPr>
        <p:spPr bwMode="auto">
          <a:xfrm flipV="1">
            <a:off x="5278348" y="3396513"/>
            <a:ext cx="1366268" cy="4494"/>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a:extLst>
              <a:ext uri="{FF2B5EF4-FFF2-40B4-BE49-F238E27FC236}">
                <a16:creationId xmlns:a16="http://schemas.microsoft.com/office/drawing/2014/main" id="{156F9B53-71AD-4A11-80A1-2E6E011915AF}"/>
              </a:ext>
            </a:extLst>
          </p:cNvPr>
          <p:cNvSpPr/>
          <p:nvPr/>
        </p:nvSpPr>
        <p:spPr>
          <a:xfrm>
            <a:off x="4643901" y="3199384"/>
            <a:ext cx="697627" cy="400110"/>
          </a:xfrm>
          <a:prstGeom prst="rect">
            <a:avLst/>
          </a:prstGeom>
        </p:spPr>
        <p:txBody>
          <a:bodyPr wrap="none">
            <a:spAutoFit/>
          </a:bodyPr>
          <a:lstStyle/>
          <a:p>
            <a:r>
              <a:rPr lang="en-US" sz="2000" b="1" dirty="0">
                <a:solidFill>
                  <a:srgbClr val="AE61FB"/>
                </a:solidFill>
              </a:rPr>
              <a:t>50%</a:t>
            </a:r>
          </a:p>
        </p:txBody>
      </p:sp>
      <p:cxnSp>
        <p:nvCxnSpPr>
          <p:cNvPr id="16" name="Straight Connector 15">
            <a:extLst>
              <a:ext uri="{FF2B5EF4-FFF2-40B4-BE49-F238E27FC236}">
                <a16:creationId xmlns:a16="http://schemas.microsoft.com/office/drawing/2014/main" id="{7970A848-B2A1-43FE-9CE4-13447BA1DDE4}"/>
              </a:ext>
            </a:extLst>
          </p:cNvPr>
          <p:cNvCxnSpPr>
            <a:cxnSpLocks/>
          </p:cNvCxnSpPr>
          <p:nvPr/>
        </p:nvCxnSpPr>
        <p:spPr bwMode="auto">
          <a:xfrm>
            <a:off x="5294393" y="2347906"/>
            <a:ext cx="2388452" cy="2389142"/>
          </a:xfrm>
          <a:prstGeom prst="line">
            <a:avLst/>
          </a:prstGeom>
          <a:solidFill>
            <a:schemeClr val="accent1"/>
          </a:solidFill>
          <a:ln w="25400" cap="flat" cmpd="sng" algn="ctr">
            <a:solidFill>
              <a:srgbClr val="AE61FB"/>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D2D14DC1-229F-4C33-9F56-763A500C5269}"/>
              </a:ext>
            </a:extLst>
          </p:cNvPr>
          <p:cNvSpPr/>
          <p:nvPr/>
        </p:nvSpPr>
        <p:spPr>
          <a:xfrm>
            <a:off x="6478347" y="3945649"/>
            <a:ext cx="697627" cy="400110"/>
          </a:xfrm>
          <a:prstGeom prst="rect">
            <a:avLst/>
          </a:prstGeom>
          <a:solidFill>
            <a:schemeClr val="bg1">
              <a:lumMod val="75000"/>
            </a:schemeClr>
          </a:solidFill>
        </p:spPr>
        <p:txBody>
          <a:bodyPr wrap="square">
            <a:spAutoFit/>
          </a:bodyPr>
          <a:lstStyle/>
          <a:p>
            <a:r>
              <a:rPr lang="en-US" sz="2000" b="1" dirty="0">
                <a:solidFill>
                  <a:srgbClr val="AE61FB"/>
                </a:solidFill>
              </a:rPr>
              <a:t>10%</a:t>
            </a:r>
          </a:p>
        </p:txBody>
      </p:sp>
      <p:cxnSp>
        <p:nvCxnSpPr>
          <p:cNvPr id="18" name="Straight Arrow Connector 17">
            <a:extLst>
              <a:ext uri="{FF2B5EF4-FFF2-40B4-BE49-F238E27FC236}">
                <a16:creationId xmlns:a16="http://schemas.microsoft.com/office/drawing/2014/main" id="{DE18880B-152C-4136-86E8-5D4134492D38}"/>
              </a:ext>
            </a:extLst>
          </p:cNvPr>
          <p:cNvCxnSpPr>
            <a:cxnSpLocks/>
          </p:cNvCxnSpPr>
          <p:nvPr/>
        </p:nvCxnSpPr>
        <p:spPr bwMode="auto">
          <a:xfrm flipH="1" flipV="1">
            <a:off x="5656082" y="2809188"/>
            <a:ext cx="699516" cy="592236"/>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a:extLst>
              <a:ext uri="{FF2B5EF4-FFF2-40B4-BE49-F238E27FC236}">
                <a16:creationId xmlns:a16="http://schemas.microsoft.com/office/drawing/2014/main" id="{1EF85FA9-699A-4F3A-ACBC-9C77630F74F7}"/>
              </a:ext>
            </a:extLst>
          </p:cNvPr>
          <p:cNvSpPr/>
          <p:nvPr/>
        </p:nvSpPr>
        <p:spPr bwMode="auto">
          <a:xfrm>
            <a:off x="6241282" y="3284227"/>
            <a:ext cx="228600" cy="228600"/>
          </a:xfrm>
          <a:prstGeom prst="ellipse">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8268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Generalizing Pollock’s method</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Convex polygon</a:t>
            </a:r>
          </a:p>
          <a:p>
            <a:pPr>
              <a:spcBef>
                <a:spcPts val="1800"/>
              </a:spcBef>
              <a:defRPr/>
            </a:pPr>
            <a:r>
              <a:rPr lang="en-US" altLang="en-US" dirty="0"/>
              <a:t>Given edge normal velocities</a:t>
            </a:r>
          </a:p>
        </p:txBody>
      </p:sp>
      <p:grpSp>
        <p:nvGrpSpPr>
          <p:cNvPr id="12" name="Group 11">
            <a:extLst>
              <a:ext uri="{FF2B5EF4-FFF2-40B4-BE49-F238E27FC236}">
                <a16:creationId xmlns:a16="http://schemas.microsoft.com/office/drawing/2014/main" id="{2C168F5E-4E27-4B41-983C-CA6CAE6654C2}"/>
              </a:ext>
            </a:extLst>
          </p:cNvPr>
          <p:cNvGrpSpPr/>
          <p:nvPr/>
        </p:nvGrpSpPr>
        <p:grpSpPr>
          <a:xfrm>
            <a:off x="4523682" y="1892430"/>
            <a:ext cx="3887077" cy="3390377"/>
            <a:chOff x="4504828" y="1911284"/>
            <a:chExt cx="3887077" cy="3390377"/>
          </a:xfrm>
        </p:grpSpPr>
        <p:sp>
          <p:nvSpPr>
            <p:cNvPr id="3" name="Pentagon 2">
              <a:extLst>
                <a:ext uri="{FF2B5EF4-FFF2-40B4-BE49-F238E27FC236}">
                  <a16:creationId xmlns:a16="http://schemas.microsoft.com/office/drawing/2014/main" id="{15290698-E059-4FE4-BDE8-388004AB7C44}"/>
                </a:ext>
              </a:extLst>
            </p:cNvPr>
            <p:cNvSpPr/>
            <p:nvPr/>
          </p:nvSpPr>
          <p:spPr bwMode="auto">
            <a:xfrm>
              <a:off x="4875118" y="1911284"/>
              <a:ext cx="3393649" cy="3035431"/>
            </a:xfrm>
            <a:prstGeom prst="pentagon">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1" name="Straight Arrow Connector 20">
              <a:extLst>
                <a:ext uri="{FF2B5EF4-FFF2-40B4-BE49-F238E27FC236}">
                  <a16:creationId xmlns:a16="http://schemas.microsoft.com/office/drawing/2014/main" id="{67A0E213-6DFE-4E41-861C-8BC92040D09D}"/>
                </a:ext>
              </a:extLst>
            </p:cNvPr>
            <p:cNvCxnSpPr>
              <a:cxnSpLocks/>
            </p:cNvCxnSpPr>
            <p:nvPr/>
          </p:nvCxnSpPr>
          <p:spPr bwMode="auto">
            <a:xfrm rot="21540000" flipH="1">
              <a:off x="4504828" y="3879346"/>
              <a:ext cx="644744" cy="224169"/>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776BEB80-9741-4481-B6B8-B18E2D74BFA1}"/>
                </a:ext>
              </a:extLst>
            </p:cNvPr>
            <p:cNvCxnSpPr>
              <a:cxnSpLocks/>
            </p:cNvCxnSpPr>
            <p:nvPr/>
          </p:nvCxnSpPr>
          <p:spPr bwMode="auto">
            <a:xfrm flipH="1" flipV="1">
              <a:off x="6585239" y="4250394"/>
              <a:ext cx="1" cy="696321"/>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7C117B65-C48D-4CA2-9FDA-E58CA294EDFD}"/>
                </a:ext>
              </a:extLst>
            </p:cNvPr>
            <p:cNvCxnSpPr>
              <a:cxnSpLocks/>
            </p:cNvCxnSpPr>
            <p:nvPr/>
          </p:nvCxnSpPr>
          <p:spPr bwMode="auto">
            <a:xfrm flipH="1" flipV="1">
              <a:off x="7428321" y="3817855"/>
              <a:ext cx="518368" cy="191398"/>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D035B732-68BE-44F0-8DF6-7A9E93792A1A}"/>
                </a:ext>
              </a:extLst>
            </p:cNvPr>
            <p:cNvCxnSpPr>
              <a:cxnSpLocks/>
            </p:cNvCxnSpPr>
            <p:nvPr/>
          </p:nvCxnSpPr>
          <p:spPr bwMode="auto">
            <a:xfrm rot="60000" flipV="1">
              <a:off x="7422453" y="2205872"/>
              <a:ext cx="184978" cy="279655"/>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E6B01DC0-CE28-4A8E-B6C3-ABC870988B4E}"/>
                </a:ext>
              </a:extLst>
            </p:cNvPr>
            <p:cNvCxnSpPr>
              <a:cxnSpLocks/>
            </p:cNvCxnSpPr>
            <p:nvPr/>
          </p:nvCxnSpPr>
          <p:spPr bwMode="auto">
            <a:xfrm rot="-120000" flipH="1" flipV="1">
              <a:off x="5486400" y="2139885"/>
              <a:ext cx="220376" cy="364496"/>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4A6B019F-BEE9-4E02-B535-A70F1B7705C1}"/>
                </a:ext>
              </a:extLst>
            </p:cNvPr>
            <p:cNvSpPr/>
            <p:nvPr/>
          </p:nvSpPr>
          <p:spPr>
            <a:xfrm>
              <a:off x="5090779" y="3547588"/>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5" name="Rectangle 34">
              <a:extLst>
                <a:ext uri="{FF2B5EF4-FFF2-40B4-BE49-F238E27FC236}">
                  <a16:creationId xmlns:a16="http://schemas.microsoft.com/office/drawing/2014/main" id="{64FE8772-6361-4D91-9D43-88772E9084B9}"/>
                </a:ext>
              </a:extLst>
            </p:cNvPr>
            <p:cNvSpPr/>
            <p:nvPr/>
          </p:nvSpPr>
          <p:spPr>
            <a:xfrm>
              <a:off x="5639173" y="2390946"/>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7" name="Rectangle 36">
              <a:extLst>
                <a:ext uri="{FF2B5EF4-FFF2-40B4-BE49-F238E27FC236}">
                  <a16:creationId xmlns:a16="http://schemas.microsoft.com/office/drawing/2014/main" id="{36BEAAF1-AA5C-4B77-BDA6-F395D9D41A23}"/>
                </a:ext>
              </a:extLst>
            </p:cNvPr>
            <p:cNvSpPr/>
            <p:nvPr/>
          </p:nvSpPr>
          <p:spPr>
            <a:xfrm>
              <a:off x="6339914" y="4839996"/>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8" name="Rectangle 37">
              <a:extLst>
                <a:ext uri="{FF2B5EF4-FFF2-40B4-BE49-F238E27FC236}">
                  <a16:creationId xmlns:a16="http://schemas.microsoft.com/office/drawing/2014/main" id="{E64D9409-9FE5-4CC3-A5EC-8211AE2BDD8F}"/>
                </a:ext>
              </a:extLst>
            </p:cNvPr>
            <p:cNvSpPr/>
            <p:nvPr/>
          </p:nvSpPr>
          <p:spPr>
            <a:xfrm>
              <a:off x="7910683" y="3788729"/>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41" name="Rectangle 40">
              <a:extLst>
                <a:ext uri="{FF2B5EF4-FFF2-40B4-BE49-F238E27FC236}">
                  <a16:creationId xmlns:a16="http://schemas.microsoft.com/office/drawing/2014/main" id="{3A175BD8-D10D-4424-91B6-B8847495B278}"/>
                </a:ext>
              </a:extLst>
            </p:cNvPr>
            <p:cNvSpPr/>
            <p:nvPr/>
          </p:nvSpPr>
          <p:spPr>
            <a:xfrm>
              <a:off x="7111408" y="2342417"/>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grpSp>
    </p:spTree>
    <p:extLst>
      <p:ext uri="{BB962C8B-B14F-4D97-AF65-F5344CB8AC3E}">
        <p14:creationId xmlns:p14="http://schemas.microsoft.com/office/powerpoint/2010/main" val="240678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Generalizing Pollock’s method</a:t>
            </a:r>
          </a:p>
        </p:txBody>
      </p:sp>
      <p:sp>
        <p:nvSpPr>
          <p:cNvPr id="4099" name="Rectangle 3"/>
          <p:cNvSpPr>
            <a:spLocks noGrp="1" noChangeArrowheads="1"/>
          </p:cNvSpPr>
          <p:nvPr>
            <p:ph type="body" idx="1"/>
          </p:nvPr>
        </p:nvSpPr>
        <p:spPr>
          <a:xfrm>
            <a:off x="381000" y="1371600"/>
            <a:ext cx="3700806" cy="4490092"/>
          </a:xfrm>
        </p:spPr>
        <p:txBody>
          <a:bodyPr/>
          <a:lstStyle/>
          <a:p>
            <a:pPr>
              <a:spcBef>
                <a:spcPts val="1800"/>
              </a:spcBef>
              <a:defRPr/>
            </a:pPr>
            <a:r>
              <a:rPr lang="en-US" altLang="en-US" dirty="0"/>
              <a:t>Convex polygon</a:t>
            </a:r>
          </a:p>
          <a:p>
            <a:pPr>
              <a:spcBef>
                <a:spcPts val="1800"/>
              </a:spcBef>
              <a:defRPr/>
            </a:pPr>
            <a:r>
              <a:rPr lang="en-US" altLang="en-US" dirty="0"/>
              <a:t>Given edge normal velocities</a:t>
            </a:r>
          </a:p>
          <a:p>
            <a:pPr>
              <a:spcBef>
                <a:spcPts val="1800"/>
              </a:spcBef>
              <a:defRPr/>
            </a:pPr>
            <a:r>
              <a:rPr lang="en-US" altLang="en-US" dirty="0"/>
              <a:t>Define vertex velocities</a:t>
            </a:r>
          </a:p>
        </p:txBody>
      </p:sp>
      <p:grpSp>
        <p:nvGrpSpPr>
          <p:cNvPr id="2" name="Group 1">
            <a:extLst>
              <a:ext uri="{FF2B5EF4-FFF2-40B4-BE49-F238E27FC236}">
                <a16:creationId xmlns:a16="http://schemas.microsoft.com/office/drawing/2014/main" id="{0B0C0818-E4CD-4C62-B53A-3A8645499E90}"/>
              </a:ext>
            </a:extLst>
          </p:cNvPr>
          <p:cNvGrpSpPr/>
          <p:nvPr/>
        </p:nvGrpSpPr>
        <p:grpSpPr>
          <a:xfrm>
            <a:off x="3877284" y="1237464"/>
            <a:ext cx="4533475" cy="4045343"/>
            <a:chOff x="3877284" y="1237464"/>
            <a:chExt cx="4533475" cy="4045343"/>
          </a:xfrm>
        </p:grpSpPr>
        <p:grpSp>
          <p:nvGrpSpPr>
            <p:cNvPr id="12" name="Group 11">
              <a:extLst>
                <a:ext uri="{FF2B5EF4-FFF2-40B4-BE49-F238E27FC236}">
                  <a16:creationId xmlns:a16="http://schemas.microsoft.com/office/drawing/2014/main" id="{2C168F5E-4E27-4B41-983C-CA6CAE6654C2}"/>
                </a:ext>
              </a:extLst>
            </p:cNvPr>
            <p:cNvGrpSpPr/>
            <p:nvPr/>
          </p:nvGrpSpPr>
          <p:grpSpPr>
            <a:xfrm>
              <a:off x="4523682" y="1892430"/>
              <a:ext cx="3887077" cy="3390377"/>
              <a:chOff x="4504828" y="1911284"/>
              <a:chExt cx="3887077" cy="3390377"/>
            </a:xfrm>
          </p:grpSpPr>
          <p:sp>
            <p:nvSpPr>
              <p:cNvPr id="3" name="Pentagon 2">
                <a:extLst>
                  <a:ext uri="{FF2B5EF4-FFF2-40B4-BE49-F238E27FC236}">
                    <a16:creationId xmlns:a16="http://schemas.microsoft.com/office/drawing/2014/main" id="{15290698-E059-4FE4-BDE8-388004AB7C44}"/>
                  </a:ext>
                </a:extLst>
              </p:cNvPr>
              <p:cNvSpPr/>
              <p:nvPr/>
            </p:nvSpPr>
            <p:spPr bwMode="auto">
              <a:xfrm>
                <a:off x="4875118" y="1911284"/>
                <a:ext cx="3393649" cy="3035431"/>
              </a:xfrm>
              <a:prstGeom prst="pentagon">
                <a:avLst/>
              </a:prstGeom>
              <a:solidFill>
                <a:schemeClr val="bg1">
                  <a:lumMod val="75000"/>
                </a:schemeClr>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cxnSp>
            <p:nvCxnSpPr>
              <p:cNvPr id="21" name="Straight Arrow Connector 20">
                <a:extLst>
                  <a:ext uri="{FF2B5EF4-FFF2-40B4-BE49-F238E27FC236}">
                    <a16:creationId xmlns:a16="http://schemas.microsoft.com/office/drawing/2014/main" id="{67A0E213-6DFE-4E41-861C-8BC92040D09D}"/>
                  </a:ext>
                </a:extLst>
              </p:cNvPr>
              <p:cNvCxnSpPr>
                <a:cxnSpLocks/>
              </p:cNvCxnSpPr>
              <p:nvPr/>
            </p:nvCxnSpPr>
            <p:spPr bwMode="auto">
              <a:xfrm rot="21540000" flipH="1">
                <a:off x="4504828" y="3879346"/>
                <a:ext cx="644744" cy="224169"/>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776BEB80-9741-4481-B6B8-B18E2D74BFA1}"/>
                  </a:ext>
                </a:extLst>
              </p:cNvPr>
              <p:cNvCxnSpPr>
                <a:cxnSpLocks/>
              </p:cNvCxnSpPr>
              <p:nvPr/>
            </p:nvCxnSpPr>
            <p:spPr bwMode="auto">
              <a:xfrm flipH="1" flipV="1">
                <a:off x="6585239" y="4250394"/>
                <a:ext cx="1" cy="696321"/>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7C117B65-C48D-4CA2-9FDA-E58CA294EDFD}"/>
                  </a:ext>
                </a:extLst>
              </p:cNvPr>
              <p:cNvCxnSpPr>
                <a:cxnSpLocks/>
              </p:cNvCxnSpPr>
              <p:nvPr/>
            </p:nvCxnSpPr>
            <p:spPr bwMode="auto">
              <a:xfrm flipH="1" flipV="1">
                <a:off x="7428321" y="3817855"/>
                <a:ext cx="518368" cy="191398"/>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D035B732-68BE-44F0-8DF6-7A9E93792A1A}"/>
                  </a:ext>
                </a:extLst>
              </p:cNvPr>
              <p:cNvCxnSpPr>
                <a:cxnSpLocks/>
              </p:cNvCxnSpPr>
              <p:nvPr/>
            </p:nvCxnSpPr>
            <p:spPr bwMode="auto">
              <a:xfrm rot="60000" flipV="1">
                <a:off x="7422453" y="2205872"/>
                <a:ext cx="184978" cy="279655"/>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E6B01DC0-CE28-4A8E-B6C3-ABC870988B4E}"/>
                  </a:ext>
                </a:extLst>
              </p:cNvPr>
              <p:cNvCxnSpPr>
                <a:cxnSpLocks/>
              </p:cNvCxnSpPr>
              <p:nvPr/>
            </p:nvCxnSpPr>
            <p:spPr bwMode="auto">
              <a:xfrm rot="-120000" flipH="1" flipV="1">
                <a:off x="5486400" y="2139885"/>
                <a:ext cx="220376" cy="364496"/>
              </a:xfrm>
              <a:prstGeom prst="straightConnector1">
                <a:avLst/>
              </a:prstGeom>
              <a:solidFill>
                <a:schemeClr val="accent1"/>
              </a:solidFill>
              <a:ln w="76200"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4A6B019F-BEE9-4E02-B535-A70F1B7705C1}"/>
                  </a:ext>
                </a:extLst>
              </p:cNvPr>
              <p:cNvSpPr/>
              <p:nvPr/>
            </p:nvSpPr>
            <p:spPr>
              <a:xfrm>
                <a:off x="5090779" y="3547588"/>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5" name="Rectangle 34">
                <a:extLst>
                  <a:ext uri="{FF2B5EF4-FFF2-40B4-BE49-F238E27FC236}">
                    <a16:creationId xmlns:a16="http://schemas.microsoft.com/office/drawing/2014/main" id="{64FE8772-6361-4D91-9D43-88772E9084B9}"/>
                  </a:ext>
                </a:extLst>
              </p:cNvPr>
              <p:cNvSpPr/>
              <p:nvPr/>
            </p:nvSpPr>
            <p:spPr>
              <a:xfrm>
                <a:off x="5639173" y="2390946"/>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7" name="Rectangle 36">
                <a:extLst>
                  <a:ext uri="{FF2B5EF4-FFF2-40B4-BE49-F238E27FC236}">
                    <a16:creationId xmlns:a16="http://schemas.microsoft.com/office/drawing/2014/main" id="{36BEAAF1-AA5C-4B77-BDA6-F395D9D41A23}"/>
                  </a:ext>
                </a:extLst>
              </p:cNvPr>
              <p:cNvSpPr/>
              <p:nvPr/>
            </p:nvSpPr>
            <p:spPr>
              <a:xfrm>
                <a:off x="6339914" y="4839996"/>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38" name="Rectangle 37">
                <a:extLst>
                  <a:ext uri="{FF2B5EF4-FFF2-40B4-BE49-F238E27FC236}">
                    <a16:creationId xmlns:a16="http://schemas.microsoft.com/office/drawing/2014/main" id="{E64D9409-9FE5-4CC3-A5EC-8211AE2BDD8F}"/>
                  </a:ext>
                </a:extLst>
              </p:cNvPr>
              <p:cNvSpPr/>
              <p:nvPr/>
            </p:nvSpPr>
            <p:spPr>
              <a:xfrm>
                <a:off x="7910683" y="3788729"/>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sp>
            <p:nvSpPr>
              <p:cNvPr id="41" name="Rectangle 40">
                <a:extLst>
                  <a:ext uri="{FF2B5EF4-FFF2-40B4-BE49-F238E27FC236}">
                    <a16:creationId xmlns:a16="http://schemas.microsoft.com/office/drawing/2014/main" id="{3A175BD8-D10D-4424-91B6-B8847495B278}"/>
                  </a:ext>
                </a:extLst>
              </p:cNvPr>
              <p:cNvSpPr/>
              <p:nvPr/>
            </p:nvSpPr>
            <p:spPr>
              <a:xfrm>
                <a:off x="7111408" y="2342417"/>
                <a:ext cx="481222" cy="461665"/>
              </a:xfrm>
              <a:prstGeom prst="rect">
                <a:avLst/>
              </a:prstGeom>
            </p:spPr>
            <p:txBody>
              <a:bodyPr wrap="none">
                <a:spAutoFit/>
              </a:bodyPr>
              <a:lstStyle/>
              <a:p>
                <a:r>
                  <a:rPr lang="en-US" altLang="en-US" sz="2400" b="1" dirty="0" err="1">
                    <a:solidFill>
                      <a:schemeClr val="accent6"/>
                    </a:solidFill>
                  </a:rPr>
                  <a:t>v</a:t>
                </a:r>
                <a:r>
                  <a:rPr lang="en-US" altLang="en-US" sz="2400" b="1" baseline="-25000" dirty="0" err="1">
                    <a:solidFill>
                      <a:schemeClr val="accent6"/>
                    </a:solidFill>
                  </a:rPr>
                  <a:t>n</a:t>
                </a:r>
                <a:endParaRPr lang="en-US" sz="2400" b="1" dirty="0">
                  <a:solidFill>
                    <a:schemeClr val="accent6"/>
                  </a:solidFill>
                </a:endParaRPr>
              </a:p>
            </p:txBody>
          </p:sp>
        </p:grpSp>
        <p:cxnSp>
          <p:nvCxnSpPr>
            <p:cNvPr id="46" name="Straight Connector 45">
              <a:extLst>
                <a:ext uri="{FF2B5EF4-FFF2-40B4-BE49-F238E27FC236}">
                  <a16:creationId xmlns:a16="http://schemas.microsoft.com/office/drawing/2014/main" id="{3B0B3D00-3AC8-4DCF-81A7-5C9DE58CD9E2}"/>
                </a:ext>
              </a:extLst>
            </p:cNvPr>
            <p:cNvCxnSpPr>
              <a:cxnSpLocks/>
            </p:cNvCxnSpPr>
            <p:nvPr/>
          </p:nvCxnSpPr>
          <p:spPr bwMode="auto">
            <a:xfrm flipV="1">
              <a:off x="3877284" y="1276275"/>
              <a:ext cx="2828041" cy="1930139"/>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06BF5AA4-582F-4643-8440-251787C57B38}"/>
                </a:ext>
              </a:extLst>
            </p:cNvPr>
            <p:cNvCxnSpPr>
              <a:cxnSpLocks/>
            </p:cNvCxnSpPr>
            <p:nvPr/>
          </p:nvCxnSpPr>
          <p:spPr bwMode="auto">
            <a:xfrm>
              <a:off x="6254780" y="1237464"/>
              <a:ext cx="1915368" cy="1308395"/>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06DDBB30-C17B-4010-B74D-86CB8278095C}"/>
                </a:ext>
              </a:extLst>
            </p:cNvPr>
            <p:cNvCxnSpPr>
              <a:cxnSpLocks/>
            </p:cNvCxnSpPr>
            <p:nvPr/>
          </p:nvCxnSpPr>
          <p:spPr bwMode="auto">
            <a:xfrm flipV="1">
              <a:off x="7179868" y="2117296"/>
              <a:ext cx="850900" cy="2414009"/>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4620B992-6F69-4CE3-BF18-44B575D56C61}"/>
                </a:ext>
              </a:extLst>
            </p:cNvPr>
            <p:cNvCxnSpPr>
              <a:cxnSpLocks/>
            </p:cNvCxnSpPr>
            <p:nvPr/>
          </p:nvCxnSpPr>
          <p:spPr bwMode="auto">
            <a:xfrm>
              <a:off x="4031475" y="2665757"/>
              <a:ext cx="642569" cy="1865548"/>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8F5FD5CA-13C3-40F8-8552-83CEC1582403}"/>
                </a:ext>
              </a:extLst>
            </p:cNvPr>
            <p:cNvCxnSpPr>
              <a:cxnSpLocks/>
            </p:cNvCxnSpPr>
            <p:nvPr/>
          </p:nvCxnSpPr>
          <p:spPr bwMode="auto">
            <a:xfrm>
              <a:off x="4126498" y="4231540"/>
              <a:ext cx="3534395" cy="0"/>
            </a:xfrm>
            <a:prstGeom prst="line">
              <a:avLst/>
            </a:prstGeom>
            <a:solidFill>
              <a:schemeClr val="accent1"/>
            </a:solidFill>
            <a:ln w="25400" cap="flat" cmpd="sng" algn="ctr">
              <a:solidFill>
                <a:schemeClr val="accent6"/>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a:extLst>
                <a:ext uri="{FF2B5EF4-FFF2-40B4-BE49-F238E27FC236}">
                  <a16:creationId xmlns:a16="http://schemas.microsoft.com/office/drawing/2014/main" id="{3FEBD05F-3658-4CEE-BBDC-E67430AC8CE7}"/>
                </a:ext>
              </a:extLst>
            </p:cNvPr>
            <p:cNvCxnSpPr>
              <a:cxnSpLocks/>
            </p:cNvCxnSpPr>
            <p:nvPr/>
          </p:nvCxnSpPr>
          <p:spPr bwMode="auto">
            <a:xfrm flipH="1" flipV="1">
              <a:off x="4126498" y="3027361"/>
              <a:ext cx="818386" cy="56165"/>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a:extLst>
                <a:ext uri="{FF2B5EF4-FFF2-40B4-BE49-F238E27FC236}">
                  <a16:creationId xmlns:a16="http://schemas.microsoft.com/office/drawing/2014/main" id="{1C4E2531-6640-4C56-B848-E45606D3DA84}"/>
                </a:ext>
              </a:extLst>
            </p:cNvPr>
            <p:cNvCxnSpPr>
              <a:cxnSpLocks/>
            </p:cNvCxnSpPr>
            <p:nvPr/>
          </p:nvCxnSpPr>
          <p:spPr bwMode="auto">
            <a:xfrm flipH="1" flipV="1">
              <a:off x="6508601" y="1417199"/>
              <a:ext cx="97607" cy="509077"/>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a:extLst>
                <a:ext uri="{FF2B5EF4-FFF2-40B4-BE49-F238E27FC236}">
                  <a16:creationId xmlns:a16="http://schemas.microsoft.com/office/drawing/2014/main" id="{CFC5AD60-B2AB-48C1-993F-6A7C1DA62350}"/>
                </a:ext>
              </a:extLst>
            </p:cNvPr>
            <p:cNvCxnSpPr>
              <a:cxnSpLocks/>
            </p:cNvCxnSpPr>
            <p:nvPr/>
          </p:nvCxnSpPr>
          <p:spPr bwMode="auto">
            <a:xfrm flipH="1" flipV="1">
              <a:off x="7929537" y="2380464"/>
              <a:ext cx="364801" cy="695382"/>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a:extLst>
                <a:ext uri="{FF2B5EF4-FFF2-40B4-BE49-F238E27FC236}">
                  <a16:creationId xmlns:a16="http://schemas.microsoft.com/office/drawing/2014/main" id="{D620056E-8BD7-44B7-A4DA-F1B3B21A8AF4}"/>
                </a:ext>
              </a:extLst>
            </p:cNvPr>
            <p:cNvCxnSpPr>
              <a:cxnSpLocks/>
            </p:cNvCxnSpPr>
            <p:nvPr/>
          </p:nvCxnSpPr>
          <p:spPr bwMode="auto">
            <a:xfrm flipH="1" flipV="1">
              <a:off x="4572000" y="4239661"/>
              <a:ext cx="987309" cy="680517"/>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a:extLst>
                <a:ext uri="{FF2B5EF4-FFF2-40B4-BE49-F238E27FC236}">
                  <a16:creationId xmlns:a16="http://schemas.microsoft.com/office/drawing/2014/main" id="{429C3FC7-D14E-481B-A04B-6C5B160B6711}"/>
                </a:ext>
              </a:extLst>
            </p:cNvPr>
            <p:cNvCxnSpPr>
              <a:cxnSpLocks/>
            </p:cNvCxnSpPr>
            <p:nvPr/>
          </p:nvCxnSpPr>
          <p:spPr bwMode="auto">
            <a:xfrm flipH="1" flipV="1">
              <a:off x="7269430" y="4231540"/>
              <a:ext cx="372978" cy="688851"/>
            </a:xfrm>
            <a:prstGeom prst="straightConnector1">
              <a:avLst/>
            </a:prstGeom>
            <a:solidFill>
              <a:schemeClr val="accent1"/>
            </a:solidFill>
            <a:ln w="76200" cap="flat" cmpd="sng" algn="ctr">
              <a:solidFill>
                <a:schemeClr val="accent5">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26927380"/>
      </p:ext>
    </p:extLst>
  </p:cSld>
  <p:clrMapOvr>
    <a:masterClrMapping/>
  </p:clrMapOvr>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23866</TotalTime>
  <Pages>4</Pages>
  <Words>635</Words>
  <Application>Microsoft Office PowerPoint</Application>
  <PresentationFormat>On-screen Show (4:3)</PresentationFormat>
  <Paragraphs>137</Paragraphs>
  <Slides>24</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Cambria Math</vt:lpstr>
      <vt:lpstr>Symbol</vt:lpstr>
      <vt:lpstr>Times New Roman</vt:lpstr>
      <vt:lpstr>Wingdings</vt:lpstr>
      <vt:lpstr>Desktop</vt:lpstr>
      <vt:lpstr>Generalizing of Pollock’s particle-tracking method to unstructured MODFLOW 6 grids</vt:lpstr>
      <vt:lpstr>Goal</vt:lpstr>
      <vt:lpstr>Pollock’s method</vt:lpstr>
      <vt:lpstr>Pollock’s method from another angle</vt:lpstr>
      <vt:lpstr>Pollock’s method from another angle</vt:lpstr>
      <vt:lpstr>Pollock’s method from another angle</vt:lpstr>
      <vt:lpstr>Pollock’s method from another angle</vt:lpstr>
      <vt:lpstr>Generalizing Pollock’s method</vt:lpstr>
      <vt:lpstr>Generalizing Pollock’s method</vt:lpstr>
      <vt:lpstr>Generalizing Pollock’s method</vt:lpstr>
      <vt:lpstr>Barycentric coordinates</vt:lpstr>
      <vt:lpstr>Tracking across triangular subcell</vt:lpstr>
      <vt:lpstr>Trajectory equations</vt:lpstr>
      <vt:lpstr>Trajectory equations</vt:lpstr>
      <vt:lpstr>Trajectory equations</vt:lpstr>
      <vt:lpstr>Trajectory equations</vt:lpstr>
      <vt:lpstr>Trajectory solution</vt:lpstr>
      <vt:lpstr>Solving for the exit point</vt:lpstr>
      <vt:lpstr>Solving for the exit point</vt:lpstr>
      <vt:lpstr>2D example</vt:lpstr>
      <vt:lpstr>2D example</vt:lpstr>
      <vt:lpstr>PowerPoint Presentation</vt:lpstr>
      <vt:lpstr>3D example</vt:lpstr>
      <vt:lpstr>Conclusions</vt:lpstr>
    </vt:vector>
  </TitlesOfParts>
  <Company>USGS</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Template for Slide Presentations</dc:title>
  <dc:subject>Presentation format with USGS Visual Identity</dc:subject>
  <dc:creator>VIScom</dc:creator>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Provost, Alden</cp:lastModifiedBy>
  <cp:revision>779</cp:revision>
  <cp:lastPrinted>1998-03-23T17:09:44Z</cp:lastPrinted>
  <dcterms:created xsi:type="dcterms:W3CDTF">1998-01-16T15:44:57Z</dcterms:created>
  <dcterms:modified xsi:type="dcterms:W3CDTF">2019-06-06T03:54:37Z</dcterms:modified>
</cp:coreProperties>
</file>